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1971" r:id="rId5"/>
    <p:sldId id="1972" r:id="rId6"/>
    <p:sldId id="2614" r:id="rId7"/>
    <p:sldId id="2611" r:id="rId8"/>
    <p:sldId id="2613" r:id="rId9"/>
    <p:sldId id="1974" r:id="rId10"/>
    <p:sldId id="1965" r:id="rId11"/>
    <p:sldId id="2609" r:id="rId12"/>
    <p:sldId id="2610" r:id="rId13"/>
    <p:sldId id="285" r:id="rId14"/>
    <p:sldId id="288" r:id="rId15"/>
    <p:sldId id="934"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535C"/>
    <a:srgbClr val="5BC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892DA7-A8FC-F318-D653-6C86A9296EA7}" v="13" dt="2024-02-28T17:01:52.3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aine Blevins" userId="41768f2a-02a9-47c8-a964-e091876ba2db" providerId="ADAL" clId="{58D04267-8017-4267-886A-3F23D2E885A0}"/>
    <pc:docChg chg="addSld delSld modSld">
      <pc:chgData name="Kimberlaine Blevins" userId="41768f2a-02a9-47c8-a964-e091876ba2db" providerId="ADAL" clId="{58D04267-8017-4267-886A-3F23D2E885A0}" dt="2024-02-02T13:18:55.939" v="1" actId="47"/>
      <pc:docMkLst>
        <pc:docMk/>
      </pc:docMkLst>
      <pc:sldChg chg="del">
        <pc:chgData name="Kimberlaine Blevins" userId="41768f2a-02a9-47c8-a964-e091876ba2db" providerId="ADAL" clId="{58D04267-8017-4267-886A-3F23D2E885A0}" dt="2024-02-02T13:18:55.939" v="1" actId="47"/>
        <pc:sldMkLst>
          <pc:docMk/>
          <pc:sldMk cId="2748276410" sldId="269"/>
        </pc:sldMkLst>
      </pc:sldChg>
      <pc:sldChg chg="add">
        <pc:chgData name="Kimberlaine Blevins" userId="41768f2a-02a9-47c8-a964-e091876ba2db" providerId="ADAL" clId="{58D04267-8017-4267-886A-3F23D2E885A0}" dt="2024-02-02T13:18:53.021" v="0"/>
        <pc:sldMkLst>
          <pc:docMk/>
          <pc:sldMk cId="1758817655" sldId="2614"/>
        </pc:sldMkLst>
      </pc:sldChg>
    </pc:docChg>
  </pc:docChgLst>
  <pc:docChgLst>
    <pc:chgData name="Kimberlaine Blevins" userId="S::kimberlaine.blevins@energyunited.com::41768f2a-02a9-47c8-a964-e091876ba2db" providerId="AD" clId="Web-{F991A8B1-94B7-4D37-8EC9-F56BC4C2B564}"/>
    <pc:docChg chg="modSld">
      <pc:chgData name="Kimberlaine Blevins" userId="S::kimberlaine.blevins@energyunited.com::41768f2a-02a9-47c8-a964-e091876ba2db" providerId="AD" clId="Web-{F991A8B1-94B7-4D37-8EC9-F56BC4C2B564}" dt="2024-02-08T16:33:15.413" v="2" actId="20577"/>
      <pc:docMkLst>
        <pc:docMk/>
      </pc:docMkLst>
      <pc:sldChg chg="modSp">
        <pc:chgData name="Kimberlaine Blevins" userId="S::kimberlaine.blevins@energyunited.com::41768f2a-02a9-47c8-a964-e091876ba2db" providerId="AD" clId="Web-{F991A8B1-94B7-4D37-8EC9-F56BC4C2B564}" dt="2024-02-08T16:33:15.413" v="2" actId="20577"/>
        <pc:sldMkLst>
          <pc:docMk/>
          <pc:sldMk cId="2448997212" sldId="1971"/>
        </pc:sldMkLst>
        <pc:spChg chg="mod">
          <ac:chgData name="Kimberlaine Blevins" userId="S::kimberlaine.blevins@energyunited.com::41768f2a-02a9-47c8-a964-e091876ba2db" providerId="AD" clId="Web-{F991A8B1-94B7-4D37-8EC9-F56BC4C2B564}" dt="2024-02-08T16:33:15.413" v="2" actId="20577"/>
          <ac:spMkLst>
            <pc:docMk/>
            <pc:sldMk cId="2448997212" sldId="1971"/>
            <ac:spMk id="2" creationId="{00000000-0000-0000-0000-000000000000}"/>
          </ac:spMkLst>
        </pc:spChg>
      </pc:sldChg>
    </pc:docChg>
  </pc:docChgLst>
  <pc:docChgLst>
    <pc:chgData name="Adam Martin" userId="S::adam.martin@energyunited.com::9fbe6b60-11b5-4f13-93b6-50c900e389d1" providerId="AD" clId="Web-{7D892DA7-A8FC-F318-D653-6C86A9296EA7}"/>
    <pc:docChg chg="delSld">
      <pc:chgData name="Adam Martin" userId="S::adam.martin@energyunited.com::9fbe6b60-11b5-4f13-93b6-50c900e389d1" providerId="AD" clId="Web-{7D892DA7-A8FC-F318-D653-6C86A9296EA7}" dt="2024-02-28T17:01:52.393" v="12"/>
      <pc:docMkLst>
        <pc:docMk/>
      </pc:docMkLst>
      <pc:sldChg chg="del">
        <pc:chgData name="Adam Martin" userId="S::adam.martin@energyunited.com::9fbe6b60-11b5-4f13-93b6-50c900e389d1" providerId="AD" clId="Web-{7D892DA7-A8FC-F318-D653-6C86A9296EA7}" dt="2024-02-28T17:01:37.096" v="0"/>
        <pc:sldMkLst>
          <pc:docMk/>
          <pc:sldMk cId="33080012" sldId="261"/>
        </pc:sldMkLst>
      </pc:sldChg>
      <pc:sldChg chg="del">
        <pc:chgData name="Adam Martin" userId="S::adam.martin@energyunited.com::9fbe6b60-11b5-4f13-93b6-50c900e389d1" providerId="AD" clId="Web-{7D892DA7-A8FC-F318-D653-6C86A9296EA7}" dt="2024-02-28T17:01:37.143" v="3"/>
        <pc:sldMkLst>
          <pc:docMk/>
          <pc:sldMk cId="743053361" sldId="736"/>
        </pc:sldMkLst>
      </pc:sldChg>
      <pc:sldChg chg="del">
        <pc:chgData name="Adam Martin" userId="S::adam.martin@energyunited.com::9fbe6b60-11b5-4f13-93b6-50c900e389d1" providerId="AD" clId="Web-{7D892DA7-A8FC-F318-D653-6C86A9296EA7}" dt="2024-02-28T17:01:37.143" v="2"/>
        <pc:sldMkLst>
          <pc:docMk/>
          <pc:sldMk cId="1980998045" sldId="763"/>
        </pc:sldMkLst>
      </pc:sldChg>
      <pc:sldChg chg="del">
        <pc:chgData name="Adam Martin" userId="S::adam.martin@energyunited.com::9fbe6b60-11b5-4f13-93b6-50c900e389d1" providerId="AD" clId="Web-{7D892DA7-A8FC-F318-D653-6C86A9296EA7}" dt="2024-02-28T17:01:52.393" v="12"/>
        <pc:sldMkLst>
          <pc:docMk/>
          <pc:sldMk cId="159898773" sldId="931"/>
        </pc:sldMkLst>
      </pc:sldChg>
      <pc:sldChg chg="del">
        <pc:chgData name="Adam Martin" userId="S::adam.martin@energyunited.com::9fbe6b60-11b5-4f13-93b6-50c900e389d1" providerId="AD" clId="Web-{7D892DA7-A8FC-F318-D653-6C86A9296EA7}" dt="2024-02-28T17:01:37.158" v="7"/>
        <pc:sldMkLst>
          <pc:docMk/>
          <pc:sldMk cId="1264475481" sldId="1894"/>
        </pc:sldMkLst>
      </pc:sldChg>
      <pc:sldChg chg="del">
        <pc:chgData name="Adam Martin" userId="S::adam.martin@energyunited.com::9fbe6b60-11b5-4f13-93b6-50c900e389d1" providerId="AD" clId="Web-{7D892DA7-A8FC-F318-D653-6C86A9296EA7}" dt="2024-02-28T17:01:37.143" v="1"/>
        <pc:sldMkLst>
          <pc:docMk/>
          <pc:sldMk cId="1336718753" sldId="1926"/>
        </pc:sldMkLst>
      </pc:sldChg>
      <pc:sldChg chg="del">
        <pc:chgData name="Adam Martin" userId="S::adam.martin@energyunited.com::9fbe6b60-11b5-4f13-93b6-50c900e389d1" providerId="AD" clId="Web-{7D892DA7-A8FC-F318-D653-6C86A9296EA7}" dt="2024-02-28T17:01:37.158" v="8"/>
        <pc:sldMkLst>
          <pc:docMk/>
          <pc:sldMk cId="1335759705" sldId="1928"/>
        </pc:sldMkLst>
      </pc:sldChg>
      <pc:sldChg chg="del">
        <pc:chgData name="Adam Martin" userId="S::adam.martin@energyunited.com::9fbe6b60-11b5-4f13-93b6-50c900e389d1" providerId="AD" clId="Web-{7D892DA7-A8FC-F318-D653-6C86A9296EA7}" dt="2024-02-28T17:01:37.158" v="9"/>
        <pc:sldMkLst>
          <pc:docMk/>
          <pc:sldMk cId="2555526180" sldId="1930"/>
        </pc:sldMkLst>
      </pc:sldChg>
      <pc:sldChg chg="del">
        <pc:chgData name="Adam Martin" userId="S::adam.martin@energyunited.com::9fbe6b60-11b5-4f13-93b6-50c900e389d1" providerId="AD" clId="Web-{7D892DA7-A8FC-F318-D653-6C86A9296EA7}" dt="2024-02-28T17:01:37.158" v="6"/>
        <pc:sldMkLst>
          <pc:docMk/>
          <pc:sldMk cId="1653802642" sldId="1957"/>
        </pc:sldMkLst>
      </pc:sldChg>
      <pc:sldChg chg="del">
        <pc:chgData name="Adam Martin" userId="S::adam.martin@energyunited.com::9fbe6b60-11b5-4f13-93b6-50c900e389d1" providerId="AD" clId="Web-{7D892DA7-A8FC-F318-D653-6C86A9296EA7}" dt="2024-02-28T17:01:37.158" v="5"/>
        <pc:sldMkLst>
          <pc:docMk/>
          <pc:sldMk cId="2061452600" sldId="1958"/>
        </pc:sldMkLst>
      </pc:sldChg>
      <pc:sldChg chg="del">
        <pc:chgData name="Adam Martin" userId="S::adam.martin@energyunited.com::9fbe6b60-11b5-4f13-93b6-50c900e389d1" providerId="AD" clId="Web-{7D892DA7-A8FC-F318-D653-6C86A9296EA7}" dt="2024-02-28T17:01:37.158" v="4"/>
        <pc:sldMkLst>
          <pc:docMk/>
          <pc:sldMk cId="1466349417" sldId="1964"/>
        </pc:sldMkLst>
      </pc:sldChg>
      <pc:sldChg chg="del">
        <pc:chgData name="Adam Martin" userId="S::adam.martin@energyunited.com::9fbe6b60-11b5-4f13-93b6-50c900e389d1" providerId="AD" clId="Web-{7D892DA7-A8FC-F318-D653-6C86A9296EA7}" dt="2024-02-28T17:01:37.158" v="10"/>
        <pc:sldMkLst>
          <pc:docMk/>
          <pc:sldMk cId="1318876216" sldId="1968"/>
        </pc:sldMkLst>
      </pc:sldChg>
      <pc:sldChg chg="del">
        <pc:chgData name="Adam Martin" userId="S::adam.martin@energyunited.com::9fbe6b60-11b5-4f13-93b6-50c900e389d1" providerId="AD" clId="Web-{7D892DA7-A8FC-F318-D653-6C86A9296EA7}" dt="2024-02-28T17:01:37.158" v="11"/>
        <pc:sldMkLst>
          <pc:docMk/>
          <pc:sldMk cId="1065875936" sldId="26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FC46887-BDB2-4B9F-A368-41D050CAA20A}" type="datetimeFigureOut">
              <a:rPr lang="en-US" smtClean="0"/>
              <a:t>2/28/2024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1FE9B3D-0B66-41AE-8FC0-6E8B025DCD4A}" type="slidenum">
              <a:rPr lang="en-US" smtClean="0"/>
              <a:t>‹#›</a:t>
            </a:fld>
            <a:endParaRPr lang="en-US"/>
          </a:p>
        </p:txBody>
      </p:sp>
    </p:spTree>
    <p:extLst>
      <p:ext uri="{BB962C8B-B14F-4D97-AF65-F5344CB8AC3E}">
        <p14:creationId xmlns:p14="http://schemas.microsoft.com/office/powerpoint/2010/main" val="2750495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FE9B3D-0B66-41AE-8FC0-6E8B025DCD4A}" type="slidenum">
              <a:rPr lang="en-US" smtClean="0"/>
              <a:t>1</a:t>
            </a:fld>
            <a:endParaRPr lang="en-US"/>
          </a:p>
        </p:txBody>
      </p:sp>
    </p:spTree>
    <p:extLst>
      <p:ext uri="{BB962C8B-B14F-4D97-AF65-F5344CB8AC3E}">
        <p14:creationId xmlns:p14="http://schemas.microsoft.com/office/powerpoint/2010/main" val="3226685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9DB18-527E-49CD-B02E-E35864C68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267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FE9B3D-0B66-41AE-8FC0-6E8B025DCD4A}" type="slidenum">
              <a:rPr lang="en-US" smtClean="0"/>
              <a:t>2</a:t>
            </a:fld>
            <a:endParaRPr lang="en-US"/>
          </a:p>
        </p:txBody>
      </p:sp>
    </p:spTree>
    <p:extLst>
      <p:ext uri="{BB962C8B-B14F-4D97-AF65-F5344CB8AC3E}">
        <p14:creationId xmlns:p14="http://schemas.microsoft.com/office/powerpoint/2010/main" val="1064009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9DB18-527E-49CD-B02E-E35864C68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897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FE9B3D-0B66-41AE-8FC0-6E8B025DCD4A}" type="slidenum">
              <a:rPr lang="en-US" smtClean="0"/>
              <a:t>4</a:t>
            </a:fld>
            <a:endParaRPr lang="en-US"/>
          </a:p>
        </p:txBody>
      </p:sp>
    </p:spTree>
    <p:extLst>
      <p:ext uri="{BB962C8B-B14F-4D97-AF65-F5344CB8AC3E}">
        <p14:creationId xmlns:p14="http://schemas.microsoft.com/office/powerpoint/2010/main" val="623906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186D8-DA18-25C2-9301-07D3699F85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93107-8103-BD1A-33BA-7F97DC88FF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A0DB41-3F5E-7DDB-698B-9841070FCE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0776F5-58D9-521A-ED4B-DF0F183FB7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E9B3D-0B66-41AE-8FC0-6E8B025DCD4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5289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FE9B3D-0B66-41AE-8FC0-6E8B025DCD4A}" type="slidenum">
              <a:rPr lang="en-US" smtClean="0"/>
              <a:t>6</a:t>
            </a:fld>
            <a:endParaRPr lang="en-US"/>
          </a:p>
        </p:txBody>
      </p:sp>
    </p:spTree>
    <p:extLst>
      <p:ext uri="{BB962C8B-B14F-4D97-AF65-F5344CB8AC3E}">
        <p14:creationId xmlns:p14="http://schemas.microsoft.com/office/powerpoint/2010/main" val="4171584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FE9B3D-0B66-41AE-8FC0-6E8B025DCD4A}" type="slidenum">
              <a:rPr lang="en-US" smtClean="0"/>
              <a:t>7</a:t>
            </a:fld>
            <a:endParaRPr lang="en-US"/>
          </a:p>
        </p:txBody>
      </p:sp>
    </p:spTree>
    <p:extLst>
      <p:ext uri="{BB962C8B-B14F-4D97-AF65-F5344CB8AC3E}">
        <p14:creationId xmlns:p14="http://schemas.microsoft.com/office/powerpoint/2010/main" val="3347055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FE9B3D-0B66-41AE-8FC0-6E8B025DCD4A}" type="slidenum">
              <a:rPr lang="en-US" smtClean="0"/>
              <a:t>8</a:t>
            </a:fld>
            <a:endParaRPr lang="en-US"/>
          </a:p>
        </p:txBody>
      </p:sp>
    </p:spTree>
    <p:extLst>
      <p:ext uri="{BB962C8B-B14F-4D97-AF65-F5344CB8AC3E}">
        <p14:creationId xmlns:p14="http://schemas.microsoft.com/office/powerpoint/2010/main" val="428767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FE9B3D-0B66-41AE-8FC0-6E8B025DCD4A}" type="slidenum">
              <a:rPr lang="en-US" smtClean="0"/>
              <a:t>9</a:t>
            </a:fld>
            <a:endParaRPr lang="en-US"/>
          </a:p>
        </p:txBody>
      </p:sp>
    </p:spTree>
    <p:extLst>
      <p:ext uri="{BB962C8B-B14F-4D97-AF65-F5344CB8AC3E}">
        <p14:creationId xmlns:p14="http://schemas.microsoft.com/office/powerpoint/2010/main" val="36802415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815" cy="6858000"/>
          </a:xfrm>
          <a:prstGeom prst="rect">
            <a:avLst/>
          </a:prstGeom>
        </p:spPr>
      </p:pic>
      <p:sp>
        <p:nvSpPr>
          <p:cNvPr id="2" name="Title 1"/>
          <p:cNvSpPr>
            <a:spLocks noGrp="1"/>
          </p:cNvSpPr>
          <p:nvPr>
            <p:ph type="ctrTitle"/>
          </p:nvPr>
        </p:nvSpPr>
        <p:spPr>
          <a:xfrm>
            <a:off x="2277959" y="1910179"/>
            <a:ext cx="7634896"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360063" y="4224207"/>
            <a:ext cx="5470688" cy="1655762"/>
          </a:xfrm>
        </p:spPr>
        <p:txBody>
          <a:bodyPr>
            <a:normAutofit/>
          </a:bodyPr>
          <a:lstStyle>
            <a:lvl1pPr marL="0" indent="0" algn="ctr">
              <a:buNone/>
              <a:defRPr sz="4400" b="1" i="1">
                <a:solidFill>
                  <a:schemeClr val="bg1"/>
                </a:solidFill>
                <a:latin typeface="Trenda Bold It" charset="0"/>
                <a:ea typeface="Trenda Bold It" charset="0"/>
                <a:cs typeface="Trenda Bold I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02921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815" cy="6858000"/>
          </a:xfrm>
          <a:prstGeom prst="rect">
            <a:avLst/>
          </a:prstGeom>
        </p:spPr>
      </p:pic>
      <p:sp>
        <p:nvSpPr>
          <p:cNvPr id="7" name="Title 1"/>
          <p:cNvSpPr>
            <a:spLocks noGrp="1"/>
          </p:cNvSpPr>
          <p:nvPr>
            <p:ph type="ctrTitle"/>
          </p:nvPr>
        </p:nvSpPr>
        <p:spPr>
          <a:xfrm>
            <a:off x="2277959" y="2498758"/>
            <a:ext cx="7634896" cy="2387600"/>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551807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5231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in 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123E7-A123-4B0E-A9D8-CCAA93330300}"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F2831E-BEF5-48CB-BB98-63F606BD0AA4}" type="slidenum">
              <a:rPr lang="en-US" smtClean="0"/>
              <a:pPr/>
              <a:t>‹#›</a:t>
            </a:fld>
            <a:endParaRPr lang="en-US"/>
          </a:p>
        </p:txBody>
      </p:sp>
      <p:sp>
        <p:nvSpPr>
          <p:cNvPr id="8" name="Content Placeholder 2"/>
          <p:cNvSpPr>
            <a:spLocks noGrp="1"/>
          </p:cNvSpPr>
          <p:nvPr>
            <p:ph idx="1"/>
          </p:nvPr>
        </p:nvSpPr>
        <p:spPr>
          <a:xfrm>
            <a:off x="290286" y="857250"/>
            <a:ext cx="11611429" cy="5286375"/>
          </a:xfrm>
        </p:spPr>
        <p:txBody>
          <a:bodyPr/>
          <a:lstStyle>
            <a:lvl1pPr>
              <a:defRPr sz="2625"/>
            </a:lvl1pPr>
            <a:lvl2pPr>
              <a:defRPr sz="2625"/>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145143" y="0"/>
            <a:ext cx="11974286" cy="714375"/>
          </a:xfrm>
        </p:spPr>
        <p:txBody>
          <a:bodyPr rtlCol="0">
            <a:normAutofit/>
          </a:bodyPr>
          <a:lstStyle>
            <a:lvl1pPr algn="r">
              <a:defRPr sz="3375">
                <a:solidFill>
                  <a:srgbClr val="224E34"/>
                </a:solidFill>
              </a:defRPr>
            </a:lvl1pPr>
          </a:lstStyle>
          <a:p>
            <a:r>
              <a:rPr lang="en-US"/>
              <a:t>Click to edit Master title style</a:t>
            </a:r>
          </a:p>
        </p:txBody>
      </p:sp>
      <p:cxnSp>
        <p:nvCxnSpPr>
          <p:cNvPr id="6" name="Straight Connector 5"/>
          <p:cNvCxnSpPr/>
          <p:nvPr/>
        </p:nvCxnSpPr>
        <p:spPr>
          <a:xfrm>
            <a:off x="0" y="714375"/>
            <a:ext cx="12192000" cy="0"/>
          </a:xfrm>
          <a:prstGeom prst="line">
            <a:avLst/>
          </a:prstGeom>
          <a:ln w="66675" cmpd="thickThin">
            <a:gradFill flip="none" rotWithShape="1">
              <a:gsLst>
                <a:gs pos="0">
                  <a:srgbClr val="224E34"/>
                </a:gs>
                <a:gs pos="71000">
                  <a:schemeClr val="bg2"/>
                </a:gs>
                <a:gs pos="100000">
                  <a:schemeClr val="bg2"/>
                </a:gs>
              </a:gsLst>
              <a:lin ang="10800000" scaled="1"/>
              <a:tileRect/>
            </a:gradFill>
          </a:ln>
          <a:effectLst>
            <a:innerShdw blurRad="63500" dist="50800">
              <a:schemeClr val="accent3">
                <a:alpha val="50000"/>
              </a:schemeClr>
            </a:inn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562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29696" y="6407944"/>
            <a:ext cx="487680" cy="365125"/>
          </a:xfrm>
          <a:prstGeom prst="rect">
            <a:avLst/>
          </a:prstGeom>
        </p:spPr>
        <p:txBody>
          <a:bodyPr/>
          <a:lstStyle/>
          <a:p>
            <a:fld id="{D9F2831E-BEF5-48CB-BB98-63F606BD0AA4}" type="slidenum">
              <a:rPr lang="en-US" smtClean="0"/>
              <a:t>‹#›</a:t>
            </a:fld>
            <a:endParaRPr lang="en-US"/>
          </a:p>
        </p:txBody>
      </p:sp>
    </p:spTree>
    <p:extLst>
      <p:ext uri="{BB962C8B-B14F-4D97-AF65-F5344CB8AC3E}">
        <p14:creationId xmlns:p14="http://schemas.microsoft.com/office/powerpoint/2010/main" val="3985600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Picture Placeholder 2"/>
          <p:cNvSpPr>
            <a:spLocks noGrp="1"/>
          </p:cNvSpPr>
          <p:nvPr>
            <p:ph type="pic" idx="10"/>
          </p:nvPr>
        </p:nvSpPr>
        <p:spPr>
          <a:xfrm>
            <a:off x="0" y="1"/>
            <a:ext cx="5381297"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9291" cy="6858000"/>
          </a:xfrm>
          <a:prstGeom prst="rect">
            <a:avLst/>
          </a:prstGeom>
        </p:spPr>
      </p:pic>
      <p:sp>
        <p:nvSpPr>
          <p:cNvPr id="2" name="Title 1"/>
          <p:cNvSpPr>
            <a:spLocks noGrp="1"/>
          </p:cNvSpPr>
          <p:nvPr>
            <p:ph type="title"/>
          </p:nvPr>
        </p:nvSpPr>
        <p:spPr>
          <a:xfrm>
            <a:off x="6505902" y="1079829"/>
            <a:ext cx="4847897" cy="1325563"/>
          </a:xfrm>
        </p:spPr>
        <p:txBody>
          <a:bodyPr/>
          <a:lstStyle>
            <a:lvl1pPr algn="r">
              <a:defRPr/>
            </a:lvl1pPr>
          </a:lstStyle>
          <a:p>
            <a:r>
              <a:rPr lang="en-US"/>
              <a:t>Click to edit Master title style</a:t>
            </a:r>
          </a:p>
        </p:txBody>
      </p:sp>
      <p:sp>
        <p:nvSpPr>
          <p:cNvPr id="3" name="Content Placeholder 2"/>
          <p:cNvSpPr>
            <a:spLocks noGrp="1"/>
          </p:cNvSpPr>
          <p:nvPr>
            <p:ph idx="1"/>
          </p:nvPr>
        </p:nvSpPr>
        <p:spPr>
          <a:xfrm>
            <a:off x="5265682" y="3268717"/>
            <a:ext cx="6088117" cy="1860331"/>
          </a:xfrm>
        </p:spPr>
        <p:txBody>
          <a:bodyPr/>
          <a:lstStyle>
            <a:lvl1pPr marL="0" indent="0" algn="r">
              <a:buNone/>
              <a:defRPr>
                <a:solidFill>
                  <a:schemeClr val="bg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Tree>
    <p:extLst>
      <p:ext uri="{BB962C8B-B14F-4D97-AF65-F5344CB8AC3E}">
        <p14:creationId xmlns:p14="http://schemas.microsoft.com/office/powerpoint/2010/main" val="950655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472A3F-20C5-3445-85EE-9E550D19B016}" type="datetimeFigureOut">
              <a:rPr lang="en-US" smtClean="0"/>
              <a:t>2/28/2024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7A92680-4ED6-3146-A8AD-1B19084390D3}" type="slidenum">
              <a:rPr lang="en-US" smtClean="0"/>
              <a:t>‹#›</a:t>
            </a:fld>
            <a:endParaRPr lang="en-US"/>
          </a:p>
        </p:txBody>
      </p:sp>
    </p:spTree>
    <p:extLst>
      <p:ext uri="{BB962C8B-B14F-4D97-AF65-F5344CB8AC3E}">
        <p14:creationId xmlns:p14="http://schemas.microsoft.com/office/powerpoint/2010/main" val="1667453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815" cy="6858000"/>
          </a:xfrm>
          <a:prstGeom prst="rect">
            <a:avLst/>
          </a:prstGeom>
        </p:spPr>
      </p:pic>
      <p:sp>
        <p:nvSpPr>
          <p:cNvPr id="2" name="Title 1"/>
          <p:cNvSpPr>
            <a:spLocks noGrp="1"/>
          </p:cNvSpPr>
          <p:nvPr>
            <p:ph type="title"/>
          </p:nvPr>
        </p:nvSpPr>
        <p:spPr>
          <a:xfrm>
            <a:off x="837607" y="2497794"/>
            <a:ext cx="10515600" cy="1325563"/>
          </a:xfrm>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966209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815" cy="6858000"/>
          </a:xfrm>
          <a:prstGeom prst="rect">
            <a:avLst/>
          </a:prstGeom>
        </p:spPr>
      </p:pic>
      <p:sp>
        <p:nvSpPr>
          <p:cNvPr id="2" name="Title 1"/>
          <p:cNvSpPr>
            <a:spLocks noGrp="1"/>
          </p:cNvSpPr>
          <p:nvPr>
            <p:ph type="title"/>
          </p:nvPr>
        </p:nvSpPr>
        <p:spPr>
          <a:xfrm>
            <a:off x="536542" y="2395318"/>
            <a:ext cx="4287706" cy="1033682"/>
          </a:xfrm>
        </p:spPr>
        <p:txBody>
          <a:bodyPr/>
          <a:lstStyle/>
          <a:p>
            <a:r>
              <a:rPr lang="en-US"/>
              <a:t>Click to edit Master title style</a:t>
            </a:r>
          </a:p>
        </p:txBody>
      </p:sp>
      <p:sp>
        <p:nvSpPr>
          <p:cNvPr id="5" name="Picture Placeholder 2"/>
          <p:cNvSpPr>
            <a:spLocks noGrp="1"/>
          </p:cNvSpPr>
          <p:nvPr>
            <p:ph type="pic" idx="1"/>
          </p:nvPr>
        </p:nvSpPr>
        <p:spPr>
          <a:xfrm>
            <a:off x="5170496" y="1376856"/>
            <a:ext cx="3184636" cy="23953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Picture Placeholder 2"/>
          <p:cNvSpPr>
            <a:spLocks noGrp="1"/>
          </p:cNvSpPr>
          <p:nvPr>
            <p:ph type="pic" idx="10"/>
          </p:nvPr>
        </p:nvSpPr>
        <p:spPr>
          <a:xfrm>
            <a:off x="8659930" y="1376856"/>
            <a:ext cx="3184636" cy="23953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Content Placeholder 2"/>
          <p:cNvSpPr>
            <a:spLocks noGrp="1"/>
          </p:cNvSpPr>
          <p:nvPr>
            <p:ph idx="11"/>
          </p:nvPr>
        </p:nvSpPr>
        <p:spPr>
          <a:xfrm>
            <a:off x="536542" y="4630080"/>
            <a:ext cx="11308024" cy="1860331"/>
          </a:xfrm>
        </p:spPr>
        <p:txBody>
          <a:bodyPr/>
          <a:lstStyle>
            <a:lvl1pPr marL="0" indent="0" algn="l">
              <a:buNone/>
              <a:defRPr>
                <a:solidFill>
                  <a:schemeClr val="bg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
        <p:nvSpPr>
          <p:cNvPr id="8"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bg1"/>
                </a:solidFill>
                <a:latin typeface="Trenda Black" charset="0"/>
                <a:ea typeface="Trenda Black" charset="0"/>
                <a:cs typeface="Trenda Black" charset="0"/>
              </a:defRPr>
            </a:lvl1pPr>
          </a:lstStyle>
          <a:p>
            <a:fld id="{27A92680-4ED6-3146-A8AD-1B19084390D3}" type="slidenum">
              <a:rPr lang="en-US" smtClean="0"/>
              <a:pPr/>
              <a:t>‹#›</a:t>
            </a:fld>
            <a:endParaRPr lang="en-US"/>
          </a:p>
        </p:txBody>
      </p:sp>
    </p:spTree>
    <p:extLst>
      <p:ext uri="{BB962C8B-B14F-4D97-AF65-F5344CB8AC3E}">
        <p14:creationId xmlns:p14="http://schemas.microsoft.com/office/powerpoint/2010/main" val="1019462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A92680-4ED6-3146-A8AD-1B19084390D3}" type="slidenum">
              <a:rPr lang="en-US" smtClean="0"/>
              <a:t>‹#›</a:t>
            </a:fld>
            <a:endParaRPr lang="en-US"/>
          </a:p>
        </p:txBody>
      </p:sp>
      <p:sp>
        <p:nvSpPr>
          <p:cNvPr id="5" name="Title 1"/>
          <p:cNvSpPr>
            <a:spLocks noGrp="1"/>
          </p:cNvSpPr>
          <p:nvPr>
            <p:ph type="title"/>
          </p:nvPr>
        </p:nvSpPr>
        <p:spPr>
          <a:xfrm>
            <a:off x="838200" y="365125"/>
            <a:ext cx="10515600" cy="1325563"/>
          </a:xfrm>
        </p:spPr>
        <p:txBody>
          <a:bodyPr/>
          <a:lstStyle/>
          <a:p>
            <a:r>
              <a:rPr lang="en-US"/>
              <a:t>Click to edit Master title style</a:t>
            </a:r>
          </a:p>
        </p:txBody>
      </p:sp>
      <p:sp>
        <p:nvSpPr>
          <p:cNvPr id="6"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8437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A92680-4ED6-3146-A8AD-1B19084390D3}" type="slidenum">
              <a:rPr lang="en-US" smtClean="0"/>
              <a:t>‹#›</a:t>
            </a:fld>
            <a:endParaRPr lang="en-US"/>
          </a:p>
        </p:txBody>
      </p:sp>
      <p:sp>
        <p:nvSpPr>
          <p:cNvPr id="5" name="Title 1"/>
          <p:cNvSpPr>
            <a:spLocks noGrp="1"/>
          </p:cNvSpPr>
          <p:nvPr>
            <p:ph type="title"/>
          </p:nvPr>
        </p:nvSpPr>
        <p:spPr>
          <a:xfrm>
            <a:off x="838200" y="365125"/>
            <a:ext cx="10515600" cy="1325563"/>
          </a:xfrm>
        </p:spPr>
        <p:txBody>
          <a:bodyPr/>
          <a:lstStyle/>
          <a:p>
            <a:r>
              <a:rPr lang="en-US"/>
              <a:t>Click to edit Master title style</a:t>
            </a:r>
          </a:p>
        </p:txBody>
      </p:sp>
      <p:sp>
        <p:nvSpPr>
          <p:cNvPr id="6"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5046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A92680-4ED6-3146-A8AD-1B19084390D3}" type="slidenum">
              <a:rPr lang="en-US" smtClean="0"/>
              <a:t>‹#›</a:t>
            </a:fld>
            <a:endParaRPr lang="en-US"/>
          </a:p>
        </p:txBody>
      </p:sp>
      <p:sp>
        <p:nvSpPr>
          <p:cNvPr id="5" name="Title 1"/>
          <p:cNvSpPr>
            <a:spLocks noGrp="1"/>
          </p:cNvSpPr>
          <p:nvPr>
            <p:ph type="title"/>
          </p:nvPr>
        </p:nvSpPr>
        <p:spPr>
          <a:xfrm>
            <a:off x="838200" y="191183"/>
            <a:ext cx="6498021" cy="1325563"/>
          </a:xfrm>
        </p:spPr>
        <p:txBody>
          <a:bodyPr/>
          <a:lstStyle/>
          <a:p>
            <a:r>
              <a:rPr lang="en-US"/>
              <a:t>Click to edit Master title style</a:t>
            </a:r>
          </a:p>
        </p:txBody>
      </p:sp>
      <p:sp>
        <p:nvSpPr>
          <p:cNvPr id="6" name="Text Placeholder 2"/>
          <p:cNvSpPr>
            <a:spLocks noGrp="1"/>
          </p:cNvSpPr>
          <p:nvPr>
            <p:ph idx="1"/>
          </p:nvPr>
        </p:nvSpPr>
        <p:spPr>
          <a:xfrm>
            <a:off x="838200" y="1825625"/>
            <a:ext cx="472177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4791" r="25209"/>
          <a:stretch/>
        </p:blipFill>
        <p:spPr>
          <a:xfrm>
            <a:off x="6718738" y="853965"/>
            <a:ext cx="5029200" cy="5029200"/>
          </a:xfrm>
          <a:prstGeom prst="ellipse">
            <a:avLst/>
          </a:prstGeom>
          <a:ln>
            <a:noFill/>
          </a:ln>
        </p:spPr>
      </p:pic>
    </p:spTree>
    <p:extLst>
      <p:ext uri="{BB962C8B-B14F-4D97-AF65-F5344CB8AC3E}">
        <p14:creationId xmlns:p14="http://schemas.microsoft.com/office/powerpoint/2010/main" val="1841970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720553" y="0"/>
            <a:ext cx="4470262"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7A92680-4ED6-3146-A8AD-1B19084390D3}" type="slidenum">
              <a:rPr lang="en-US" smtClean="0"/>
              <a:t>‹#›</a:t>
            </a:fld>
            <a:endParaRPr lang="en-US"/>
          </a:p>
        </p:txBody>
      </p:sp>
      <p:sp>
        <p:nvSpPr>
          <p:cNvPr id="5" name="Title 1"/>
          <p:cNvSpPr>
            <a:spLocks noGrp="1"/>
          </p:cNvSpPr>
          <p:nvPr>
            <p:ph type="title"/>
          </p:nvPr>
        </p:nvSpPr>
        <p:spPr>
          <a:xfrm>
            <a:off x="839788" y="165429"/>
            <a:ext cx="5940972" cy="1325563"/>
          </a:xfrm>
        </p:spPr>
        <p:txBody>
          <a:bodyPr/>
          <a:lstStyle/>
          <a:p>
            <a:r>
              <a:rPr lang="en-US"/>
              <a:t>Click to edit Master title style</a:t>
            </a:r>
          </a:p>
        </p:txBody>
      </p:sp>
    </p:spTree>
    <p:extLst>
      <p:ext uri="{BB962C8B-B14F-4D97-AF65-F5344CB8AC3E}">
        <p14:creationId xmlns:p14="http://schemas.microsoft.com/office/powerpoint/2010/main" val="1953458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89291"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bg1"/>
                </a:solidFill>
                <a:latin typeface="Trenda Black" charset="0"/>
                <a:ea typeface="Trenda Black" charset="0"/>
                <a:cs typeface="Trenda Black" charset="0"/>
              </a:defRPr>
            </a:lvl1pPr>
          </a:lstStyle>
          <a:p>
            <a:fld id="{27A92680-4ED6-3146-A8AD-1B19084390D3}" type="slidenum">
              <a:rPr lang="en-US" smtClean="0"/>
              <a:pPr/>
              <a:t>‹#›</a:t>
            </a:fld>
            <a:endParaRPr lang="en-US"/>
          </a:p>
        </p:txBody>
      </p:sp>
    </p:spTree>
    <p:extLst>
      <p:ext uri="{BB962C8B-B14F-4D97-AF65-F5344CB8AC3E}">
        <p14:creationId xmlns:p14="http://schemas.microsoft.com/office/powerpoint/2010/main" val="1883162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60" r:id="rId5"/>
    <p:sldLayoutId id="2147483655" r:id="rId6"/>
    <p:sldLayoutId id="2147483663" r:id="rId7"/>
    <p:sldLayoutId id="2147483662" r:id="rId8"/>
    <p:sldLayoutId id="2147483657" r:id="rId9"/>
    <p:sldLayoutId id="2147483661" r:id="rId10"/>
    <p:sldLayoutId id="2147483664" r:id="rId11"/>
    <p:sldLayoutId id="2147483665" r:id="rId12"/>
    <p:sldLayoutId id="2147483666" r:id="rId13"/>
  </p:sldLayoutIdLst>
  <p:txStyles>
    <p:titleStyle>
      <a:lvl1pPr algn="l" defTabSz="914400" rtl="0" eaLnBrk="1" latinLnBrk="0" hangingPunct="1">
        <a:lnSpc>
          <a:spcPct val="90000"/>
        </a:lnSpc>
        <a:spcBef>
          <a:spcPct val="0"/>
        </a:spcBef>
        <a:buNone/>
        <a:defRPr sz="4400" b="1" i="0" kern="1200">
          <a:solidFill>
            <a:schemeClr val="tx1"/>
          </a:solidFill>
          <a:latin typeface="Trenda Black" charset="0"/>
          <a:ea typeface="Trenda Black" charset="0"/>
          <a:cs typeface="Trenda Black" charset="0"/>
        </a:defRPr>
      </a:lvl1pPr>
    </p:titleStyle>
    <p:bodyStyle>
      <a:lvl1pPr marL="228600" indent="-228600" algn="l" defTabSz="914400" rtl="0" eaLnBrk="1" latinLnBrk="0" hangingPunct="1">
        <a:lnSpc>
          <a:spcPct val="90000"/>
        </a:lnSpc>
        <a:spcBef>
          <a:spcPts val="1000"/>
        </a:spcBef>
        <a:buClr>
          <a:srgbClr val="5BC1AB"/>
        </a:buClr>
        <a:buFont typeface="Arial" charset="0"/>
        <a:buChar char="•"/>
        <a:defRPr sz="2800" b="1" i="0" kern="1200">
          <a:solidFill>
            <a:schemeClr val="tx1"/>
          </a:solidFill>
          <a:latin typeface="Trenda Semibold" charset="0"/>
          <a:ea typeface="Trenda Semibold" charset="0"/>
          <a:cs typeface="Trenda Semibold" charset="0"/>
        </a:defRPr>
      </a:lvl1pPr>
      <a:lvl2pPr marL="685800" indent="-228600" algn="l" defTabSz="914400" rtl="0" eaLnBrk="1" latinLnBrk="0" hangingPunct="1">
        <a:lnSpc>
          <a:spcPct val="90000"/>
        </a:lnSpc>
        <a:spcBef>
          <a:spcPts val="500"/>
        </a:spcBef>
        <a:buClr>
          <a:srgbClr val="5BC1AB"/>
        </a:buClr>
        <a:buFont typeface="Arial" charset="0"/>
        <a:buChar char="•"/>
        <a:defRPr sz="2400" b="1" i="0" kern="1200">
          <a:solidFill>
            <a:schemeClr val="tx1"/>
          </a:solidFill>
          <a:latin typeface="Trenda Semibold" charset="0"/>
          <a:ea typeface="Trenda Semibold" charset="0"/>
          <a:cs typeface="Trenda Semibold" charset="0"/>
        </a:defRPr>
      </a:lvl2pPr>
      <a:lvl3pPr marL="1143000" indent="-228600" algn="l" defTabSz="914400" rtl="0" eaLnBrk="1" latinLnBrk="0" hangingPunct="1">
        <a:lnSpc>
          <a:spcPct val="90000"/>
        </a:lnSpc>
        <a:spcBef>
          <a:spcPts val="500"/>
        </a:spcBef>
        <a:buClr>
          <a:srgbClr val="5BC1AB"/>
        </a:buClr>
        <a:buFont typeface="Arial" charset="0"/>
        <a:buChar char="•"/>
        <a:defRPr sz="2000" b="1" i="0" kern="1200">
          <a:solidFill>
            <a:schemeClr val="tx1"/>
          </a:solidFill>
          <a:latin typeface="Trenda Semibold" charset="0"/>
          <a:ea typeface="Trenda Semibold" charset="0"/>
          <a:cs typeface="Trenda Semibold" charset="0"/>
        </a:defRPr>
      </a:lvl3pPr>
      <a:lvl4pPr marL="1600200" indent="-228600" algn="l" defTabSz="914400" rtl="0" eaLnBrk="1" latinLnBrk="0" hangingPunct="1">
        <a:lnSpc>
          <a:spcPct val="90000"/>
        </a:lnSpc>
        <a:spcBef>
          <a:spcPts val="500"/>
        </a:spcBef>
        <a:buClr>
          <a:srgbClr val="5BC1AB"/>
        </a:buClr>
        <a:buFont typeface="Arial" charset="0"/>
        <a:buChar char="•"/>
        <a:defRPr sz="1800" b="1" i="0" kern="1200">
          <a:solidFill>
            <a:schemeClr val="tx1"/>
          </a:solidFill>
          <a:latin typeface="Trenda Semibold" charset="0"/>
          <a:ea typeface="Trenda Semibold" charset="0"/>
          <a:cs typeface="Trenda Semibold" charset="0"/>
        </a:defRPr>
      </a:lvl4pPr>
      <a:lvl5pPr marL="2057400" indent="-228600" algn="l" defTabSz="914400" rtl="0" eaLnBrk="1" latinLnBrk="0" hangingPunct="1">
        <a:lnSpc>
          <a:spcPct val="90000"/>
        </a:lnSpc>
        <a:spcBef>
          <a:spcPts val="500"/>
        </a:spcBef>
        <a:buClr>
          <a:srgbClr val="5BC1AB"/>
        </a:buClr>
        <a:buFont typeface="Arial" charset="0"/>
        <a:buChar char="•"/>
        <a:defRPr sz="1800" b="1" i="0" kern="1200">
          <a:solidFill>
            <a:schemeClr val="tx1"/>
          </a:solidFill>
          <a:latin typeface="Trenda Semibold" charset="0"/>
          <a:ea typeface="Trenda Semibold" charset="0"/>
          <a:cs typeface="Trenda Semibol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pixabay.com/en/fire-extinguisher-fire-fire-truck-1139909/" TargetMode="External"/><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386865" y="818984"/>
            <a:ext cx="6596245" cy="3268520"/>
          </a:xfrm>
        </p:spPr>
        <p:txBody>
          <a:bodyPr>
            <a:normAutofit/>
          </a:bodyPr>
          <a:lstStyle/>
          <a:p>
            <a:pPr algn="r"/>
            <a:r>
              <a:rPr lang="en-US" sz="4800" dirty="0">
                <a:solidFill>
                  <a:srgbClr val="FFFFFF"/>
                </a:solidFill>
                <a:latin typeface="Trenda Black"/>
              </a:rPr>
              <a:t>Welcome</a:t>
            </a:r>
            <a:br>
              <a:rPr lang="en-US" sz="4800" dirty="0"/>
            </a:br>
            <a:r>
              <a:rPr lang="en-US" sz="4800" dirty="0">
                <a:solidFill>
                  <a:srgbClr val="FFFFFF"/>
                </a:solidFill>
                <a:latin typeface="Trenda Black"/>
              </a:rPr>
              <a:t>MAC Meeting</a:t>
            </a:r>
          </a:p>
        </p:txBody>
      </p:sp>
      <p:sp>
        <p:nvSpPr>
          <p:cNvPr id="37" name="Rectangle 3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931874" y="4797188"/>
            <a:ext cx="6742226" cy="1241828"/>
          </a:xfrm>
        </p:spPr>
        <p:txBody>
          <a:bodyPr vert="horz" lIns="91440" tIns="45720" rIns="91440" bIns="45720" rtlCol="0" anchor="t">
            <a:normAutofit/>
          </a:bodyPr>
          <a:lstStyle/>
          <a:p>
            <a:pPr algn="r"/>
            <a:r>
              <a:rPr lang="en-US" sz="3700">
                <a:solidFill>
                  <a:srgbClr val="FFFFFF"/>
                </a:solidFill>
                <a:latin typeface="Trenda Bold It"/>
              </a:rPr>
              <a:t>Debra Citta</a:t>
            </a:r>
          </a:p>
          <a:p>
            <a:pPr algn="r"/>
            <a:r>
              <a:rPr lang="en-US" sz="3700">
                <a:solidFill>
                  <a:srgbClr val="FFFFFF"/>
                </a:solidFill>
              </a:rPr>
              <a:t>Program Coordinator</a:t>
            </a:r>
          </a:p>
        </p:txBody>
      </p:sp>
      <p:sp>
        <p:nvSpPr>
          <p:cNvPr id="39" name="Rectangle 38">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FED59CD5-143D-4859-85CF-B3D62ED35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8979" y="1357050"/>
            <a:ext cx="2437684" cy="2377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997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77" name="Rectangle 14363">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9636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78" name="Rectangle 14365">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ED607B90-4D22-EB5E-DD2A-A5E12DA65032}"/>
              </a:ext>
            </a:extLst>
          </p:cNvPr>
          <p:cNvSpPr>
            <a:spLocks noGrp="1"/>
          </p:cNvSpPr>
          <p:nvPr>
            <p:ph type="title"/>
          </p:nvPr>
        </p:nvSpPr>
        <p:spPr>
          <a:xfrm>
            <a:off x="921631" y="3025795"/>
            <a:ext cx="3348227" cy="2809875"/>
          </a:xfrm>
        </p:spPr>
        <p:txBody>
          <a:bodyPr vert="horz" lIns="91440" tIns="45720" rIns="91440" bIns="45720" rtlCol="0" anchor="b">
            <a:noAutofit/>
          </a:bodyPr>
          <a:lstStyle/>
          <a:p>
            <a:r>
              <a:rPr lang="en-US" sz="2300" i="0" u="none" strike="noStrike" kern="1200">
                <a:solidFill>
                  <a:schemeClr val="bg1">
                    <a:lumMod val="85000"/>
                    <a:lumOff val="15000"/>
                  </a:schemeClr>
                </a:solidFill>
                <a:effectLst/>
                <a:latin typeface="Trenda Semibold"/>
                <a:ea typeface="+mj-ea"/>
                <a:cs typeface="+mj-cs"/>
              </a:rPr>
              <a:t>We are now recruiting for the 2023 </a:t>
            </a:r>
            <a:r>
              <a:rPr lang="en-US" sz="2300" i="1" u="none" strike="noStrike" kern="1200">
                <a:solidFill>
                  <a:schemeClr val="bg1">
                    <a:lumMod val="85000"/>
                    <a:lumOff val="15000"/>
                  </a:schemeClr>
                </a:solidFill>
                <a:effectLst/>
                <a:latin typeface="Trenda Semibold"/>
                <a:ea typeface="+mj-ea"/>
                <a:cs typeface="+mj-cs"/>
              </a:rPr>
              <a:t>Empowering the Future</a:t>
            </a:r>
            <a:r>
              <a:rPr lang="en-US" sz="2300" i="0" u="none" strike="noStrike" kern="1200">
                <a:solidFill>
                  <a:schemeClr val="bg1">
                    <a:lumMod val="85000"/>
                    <a:lumOff val="15000"/>
                  </a:schemeClr>
                </a:solidFill>
                <a:effectLst/>
                <a:latin typeface="Trenda Semibold"/>
                <a:ea typeface="+mj-ea"/>
                <a:cs typeface="+mj-cs"/>
              </a:rPr>
              <a:t> Scholarship program!</a:t>
            </a:r>
            <a:br>
              <a:rPr lang="en-US" sz="2300" i="0" u="none" strike="noStrike" kern="1200">
                <a:solidFill>
                  <a:schemeClr val="bg1">
                    <a:lumMod val="85000"/>
                    <a:lumOff val="15000"/>
                  </a:schemeClr>
                </a:solidFill>
                <a:effectLst/>
                <a:latin typeface="Trenda Semibold"/>
                <a:ea typeface="+mj-ea"/>
                <a:cs typeface="+mj-cs"/>
              </a:rPr>
            </a:br>
            <a:r>
              <a:rPr lang="en-US" sz="2300" i="0" u="none" strike="noStrike" kern="1200">
                <a:solidFill>
                  <a:schemeClr val="bg1">
                    <a:lumMod val="85000"/>
                    <a:lumOff val="15000"/>
                  </a:schemeClr>
                </a:solidFill>
                <a:effectLst/>
                <a:latin typeface="Trenda Semibold"/>
                <a:ea typeface="+mj-ea"/>
                <a:cs typeface="+mj-cs"/>
              </a:rPr>
              <a:t> </a:t>
            </a:r>
            <a:r>
              <a:rPr lang="en-US" sz="2300" i="0" kern="1200">
                <a:solidFill>
                  <a:schemeClr val="bg1">
                    <a:lumMod val="85000"/>
                    <a:lumOff val="15000"/>
                  </a:schemeClr>
                </a:solidFill>
                <a:effectLst/>
                <a:latin typeface="Trenda Semibold"/>
                <a:ea typeface="+mj-ea"/>
                <a:cs typeface="+mj-cs"/>
              </a:rPr>
              <a:t>   </a:t>
            </a:r>
            <a:br>
              <a:rPr lang="en-US" sz="2300" i="0" kern="1200">
                <a:solidFill>
                  <a:schemeClr val="bg1">
                    <a:lumMod val="85000"/>
                    <a:lumOff val="15000"/>
                  </a:schemeClr>
                </a:solidFill>
                <a:effectLst/>
                <a:latin typeface="Trenda Semibold"/>
                <a:ea typeface="+mj-ea"/>
                <a:cs typeface="+mj-cs"/>
              </a:rPr>
            </a:br>
            <a:r>
              <a:rPr lang="en-US" sz="2300" i="0" u="none" strike="noStrike" kern="1200">
                <a:solidFill>
                  <a:schemeClr val="bg1">
                    <a:lumMod val="85000"/>
                    <a:lumOff val="15000"/>
                  </a:schemeClr>
                </a:solidFill>
                <a:effectLst/>
                <a:latin typeface="Trenda Semibold"/>
                <a:ea typeface="+mj-ea"/>
                <a:cs typeface="+mj-cs"/>
              </a:rPr>
              <a:t>EnergyUnited will be awarding two $5,000 college scholarships to high school </a:t>
            </a:r>
            <a:r>
              <a:rPr lang="en-US" sz="2300" i="0" kern="1200">
                <a:solidFill>
                  <a:schemeClr val="bg1">
                    <a:lumMod val="85000"/>
                    <a:lumOff val="15000"/>
                  </a:schemeClr>
                </a:solidFill>
                <a:effectLst/>
                <a:latin typeface="Trenda Semibold"/>
                <a:ea typeface="+mj-ea"/>
                <a:cs typeface="+mj-cs"/>
              </a:rPr>
              <a:t>​</a:t>
            </a:r>
            <a:r>
              <a:rPr lang="en-US" sz="2300" i="0" u="none" strike="noStrike" kern="1200">
                <a:solidFill>
                  <a:schemeClr val="bg1">
                    <a:lumMod val="85000"/>
                    <a:lumOff val="15000"/>
                  </a:schemeClr>
                </a:solidFill>
                <a:effectLst/>
                <a:latin typeface="Trenda Semibold"/>
                <a:ea typeface="+mj-ea"/>
                <a:cs typeface="+mj-cs"/>
              </a:rPr>
              <a:t>seniors this April. </a:t>
            </a:r>
            <a:r>
              <a:rPr lang="en-US" sz="2300" i="0" kern="1200">
                <a:solidFill>
                  <a:schemeClr val="bg1">
                    <a:lumMod val="85000"/>
                    <a:lumOff val="15000"/>
                  </a:schemeClr>
                </a:solidFill>
                <a:effectLst/>
                <a:latin typeface="Trenda Semibold"/>
                <a:ea typeface="+mj-ea"/>
                <a:cs typeface="+mj-cs"/>
              </a:rPr>
              <a:t>​</a:t>
            </a:r>
            <a:br>
              <a:rPr lang="en-US" sz="2300" i="0" kern="1200">
                <a:solidFill>
                  <a:schemeClr val="bg1">
                    <a:lumMod val="85000"/>
                    <a:lumOff val="15000"/>
                  </a:schemeClr>
                </a:solidFill>
                <a:effectLst/>
                <a:latin typeface="Trenda Semibold"/>
                <a:ea typeface="+mj-ea"/>
                <a:cs typeface="+mj-cs"/>
              </a:rPr>
            </a:br>
            <a:br>
              <a:rPr lang="en-US" sz="2300" i="0" kern="1200">
                <a:solidFill>
                  <a:schemeClr val="bg1">
                    <a:lumMod val="85000"/>
                    <a:lumOff val="15000"/>
                  </a:schemeClr>
                </a:solidFill>
                <a:effectLst/>
                <a:latin typeface="Trenda Semibold"/>
                <a:ea typeface="+mj-ea"/>
                <a:cs typeface="+mj-cs"/>
              </a:rPr>
            </a:br>
            <a:r>
              <a:rPr lang="en-US" sz="2300" i="0" u="none" strike="noStrike" kern="1200">
                <a:solidFill>
                  <a:schemeClr val="bg1">
                    <a:lumMod val="85000"/>
                    <a:lumOff val="15000"/>
                  </a:schemeClr>
                </a:solidFill>
                <a:effectLst/>
                <a:latin typeface="Trenda Semibold"/>
                <a:ea typeface="+mj-ea"/>
                <a:cs typeface="+mj-cs"/>
              </a:rPr>
              <a:t>The deadline to apply is March 31</a:t>
            </a:r>
            <a:r>
              <a:rPr lang="en-US" sz="2300" i="0" kern="1200">
                <a:solidFill>
                  <a:schemeClr val="bg1">
                    <a:lumMod val="85000"/>
                    <a:lumOff val="15000"/>
                  </a:schemeClr>
                </a:solidFill>
                <a:effectLst/>
                <a:latin typeface="Trenda Semibold"/>
                <a:ea typeface="+mj-ea"/>
                <a:cs typeface="+mj-cs"/>
              </a:rPr>
              <a:t>​</a:t>
            </a:r>
            <a:endParaRPr lang="en-US" sz="2300" kern="1200">
              <a:solidFill>
                <a:schemeClr val="bg1">
                  <a:lumMod val="85000"/>
                  <a:lumOff val="15000"/>
                </a:schemeClr>
              </a:solidFill>
              <a:latin typeface="Trenda Semibold"/>
              <a:ea typeface="+mj-ea"/>
              <a:cs typeface="+mj-cs"/>
            </a:endParaRPr>
          </a:p>
        </p:txBody>
      </p:sp>
      <p:pic>
        <p:nvPicPr>
          <p:cNvPr id="14340" name="Picture 4">
            <a:extLst>
              <a:ext uri="{FF2B5EF4-FFF2-40B4-BE49-F238E27FC236}">
                <a16:creationId xmlns:a16="http://schemas.microsoft.com/office/drawing/2014/main" id="{CD68A35E-2963-0C7F-1CEC-737ED69468E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58965" y="2188250"/>
            <a:ext cx="6089568" cy="2481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611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7" name="Rectangle 15366">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9636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69" name="Rectangle 15368">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ED607B90-4D22-EB5E-DD2A-A5E12DA65032}"/>
              </a:ext>
            </a:extLst>
          </p:cNvPr>
          <p:cNvSpPr>
            <a:spLocks noGrp="1"/>
          </p:cNvSpPr>
          <p:nvPr>
            <p:ph type="title"/>
          </p:nvPr>
        </p:nvSpPr>
        <p:spPr>
          <a:xfrm>
            <a:off x="804673" y="2591685"/>
            <a:ext cx="3348227" cy="2809875"/>
          </a:xfrm>
        </p:spPr>
        <p:txBody>
          <a:bodyPr vert="horz" lIns="91440" tIns="45720" rIns="91440" bIns="45720" rtlCol="0" anchor="b">
            <a:noAutofit/>
          </a:bodyPr>
          <a:lstStyle/>
          <a:p>
            <a:r>
              <a:rPr lang="en-US" sz="2300" i="0" u="none" strike="noStrike">
                <a:solidFill>
                  <a:schemeClr val="bg1"/>
                </a:solidFill>
                <a:effectLst/>
                <a:latin typeface="Trenda Semibold"/>
              </a:rPr>
              <a:t>We are now recruiting for our 2023 Sports Camp program! If you know a young boy or girl in the fifth or sixth grade who enjoys playing basketball, please encourage them to apply!</a:t>
            </a:r>
            <a:r>
              <a:rPr lang="en-US" sz="2300" i="0">
                <a:solidFill>
                  <a:schemeClr val="bg1"/>
                </a:solidFill>
                <a:effectLst/>
                <a:latin typeface="Trenda Semibold"/>
              </a:rPr>
              <a:t>​</a:t>
            </a:r>
            <a:br>
              <a:rPr lang="en-US" sz="2300" i="0">
                <a:solidFill>
                  <a:schemeClr val="bg1"/>
                </a:solidFill>
                <a:effectLst/>
                <a:latin typeface="Trenda Semibold"/>
              </a:rPr>
            </a:br>
            <a:r>
              <a:rPr lang="en-US" sz="2300" i="0">
                <a:solidFill>
                  <a:schemeClr val="bg1"/>
                </a:solidFill>
                <a:effectLst/>
                <a:latin typeface="Trenda Semibold"/>
              </a:rPr>
              <a:t>​</a:t>
            </a:r>
            <a:br>
              <a:rPr lang="en-US" sz="2300" i="0">
                <a:solidFill>
                  <a:schemeClr val="bg1"/>
                </a:solidFill>
                <a:effectLst/>
                <a:latin typeface="Trenda Semibold"/>
              </a:rPr>
            </a:br>
            <a:r>
              <a:rPr lang="en-US" sz="2300" i="0" u="none" strike="noStrike">
                <a:solidFill>
                  <a:schemeClr val="bg1"/>
                </a:solidFill>
                <a:effectLst/>
                <a:latin typeface="Trenda Semibold"/>
              </a:rPr>
              <a:t>Deadline to apply is March 31</a:t>
            </a:r>
            <a:r>
              <a:rPr lang="en-US" sz="2300" i="0">
                <a:solidFill>
                  <a:schemeClr val="bg1"/>
                </a:solidFill>
                <a:effectLst/>
                <a:latin typeface="Trenda Semibold"/>
              </a:rPr>
              <a:t>​</a:t>
            </a:r>
            <a:endParaRPr lang="en-US" sz="2300" kern="1200">
              <a:solidFill>
                <a:schemeClr val="bg1"/>
              </a:solidFill>
              <a:latin typeface="Trenda Semibold"/>
              <a:ea typeface="+mj-ea"/>
              <a:cs typeface="+mj-cs"/>
            </a:endParaRPr>
          </a:p>
        </p:txBody>
      </p:sp>
      <p:pic>
        <p:nvPicPr>
          <p:cNvPr id="15362" name="Picture 2" descr="Shape&#10;&#10;Description automatically generated with medium confidence">
            <a:extLst>
              <a:ext uri="{FF2B5EF4-FFF2-40B4-BE49-F238E27FC236}">
                <a16:creationId xmlns:a16="http://schemas.microsoft.com/office/drawing/2014/main" id="{AB6EDA10-22B1-90E1-BADE-91EAC1BFFF9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58965" y="2591685"/>
            <a:ext cx="6089568" cy="1674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619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7C43222-9BE6-9991-0B93-B227D4DF95F9}"/>
              </a:ext>
            </a:extLst>
          </p:cNvPr>
          <p:cNvSpPr>
            <a:spLocks noGrp="1"/>
          </p:cNvSpPr>
          <p:nvPr>
            <p:ph type="title"/>
          </p:nvPr>
        </p:nvSpPr>
        <p:spPr>
          <a:xfrm>
            <a:off x="680465" y="1472771"/>
            <a:ext cx="2871095" cy="2127124"/>
          </a:xfrm>
        </p:spPr>
        <p:txBody>
          <a:bodyPr anchor="t">
            <a:normAutofit fontScale="90000"/>
          </a:bodyPr>
          <a:lstStyle/>
          <a:p>
            <a:pPr algn="ctr"/>
            <a:r>
              <a:rPr lang="en-US" sz="5400">
                <a:solidFill>
                  <a:schemeClr val="bg1"/>
                </a:solidFill>
              </a:rPr>
              <a:t>SAVE THE DATES</a:t>
            </a:r>
          </a:p>
        </p:txBody>
      </p:sp>
      <p:sp>
        <p:nvSpPr>
          <p:cNvPr id="3" name="TextBox 2">
            <a:extLst>
              <a:ext uri="{FF2B5EF4-FFF2-40B4-BE49-F238E27FC236}">
                <a16:creationId xmlns:a16="http://schemas.microsoft.com/office/drawing/2014/main" id="{8DC94B6F-BA04-DF0D-CBAE-0A040A369516}"/>
              </a:ext>
            </a:extLst>
          </p:cNvPr>
          <p:cNvSpPr txBox="1"/>
          <p:nvPr/>
        </p:nvSpPr>
        <p:spPr>
          <a:xfrm>
            <a:off x="4957190" y="550816"/>
            <a:ext cx="5789726" cy="4078039"/>
          </a:xfrm>
          <a:prstGeom prst="rect">
            <a:avLst/>
          </a:prstGeom>
          <a:noFill/>
        </p:spPr>
        <p:txBody>
          <a:bodyPr wrap="square" lIns="91440" tIns="45720" rIns="91440" bIns="45720"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FFF"/>
              </a:solidFill>
              <a:effectLst/>
              <a:uLnTx/>
              <a:uFillTx/>
              <a:latin typeface="Trenda Semibold"/>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dirty="0">
                <a:ln>
                  <a:noFill/>
                </a:ln>
                <a:solidFill>
                  <a:srgbClr val="FEFFFF"/>
                </a:solidFill>
                <a:effectLst/>
                <a:uLnTx/>
                <a:uFillTx/>
                <a:latin typeface="Calibri" panose="020F0502020204030204" pitchFamily="34" charset="0"/>
                <a:ea typeface="+mn-ea"/>
                <a:cs typeface="Calibri" panose="020F0502020204030204" pitchFamily="34" charset="0"/>
              </a:rPr>
              <a:t>NEXT MAC MEETING</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EFFFF"/>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EFFFF"/>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FFF"/>
                </a:solidFill>
                <a:effectLst/>
                <a:uLnTx/>
                <a:uFillTx/>
                <a:latin typeface="Calibri" panose="020F0502020204030204" pitchFamily="34" charset="0"/>
                <a:ea typeface="+mn-ea"/>
                <a:cs typeface="Calibri" panose="020F0502020204030204" pitchFamily="34" charset="0"/>
              </a:rPr>
              <a:t>Statesville – </a:t>
            </a:r>
            <a:r>
              <a:rPr lang="en-US" sz="2800" b="1" dirty="0">
                <a:solidFill>
                  <a:srgbClr val="FEFFFF"/>
                </a:solidFill>
                <a:latin typeface="Calibri" panose="020F0502020204030204" pitchFamily="34" charset="0"/>
                <a:cs typeface="Calibri" panose="020F0502020204030204" pitchFamily="34" charset="0"/>
              </a:rPr>
              <a:t>June 6</a:t>
            </a:r>
            <a:r>
              <a:rPr kumimoji="0" lang="en-US" sz="2800" b="1" i="0" u="none" strike="noStrike" kern="1200" cap="none" spc="0" normalizeH="0" baseline="0" noProof="0" dirty="0">
                <a:ln>
                  <a:noFill/>
                </a:ln>
                <a:solidFill>
                  <a:srgbClr val="FEFFFF"/>
                </a:solidFill>
                <a:effectLst/>
                <a:uLnTx/>
                <a:uFillTx/>
                <a:latin typeface="Calibri" panose="020F0502020204030204" pitchFamily="34" charset="0"/>
                <a:ea typeface="+mn-ea"/>
                <a:cs typeface="Calibri" panose="020F0502020204030204" pitchFamily="34" charset="0"/>
              </a:rPr>
              <a:t>, 2024</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EFFFF"/>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FFF"/>
                </a:solidFill>
                <a:effectLst/>
                <a:uLnTx/>
                <a:uFillTx/>
                <a:latin typeface="Calibri" panose="020F0502020204030204" pitchFamily="34" charset="0"/>
                <a:ea typeface="+mn-ea"/>
                <a:cs typeface="Calibri" panose="020F0502020204030204" pitchFamily="34" charset="0"/>
              </a:rPr>
              <a:t>Lexington – </a:t>
            </a:r>
            <a:r>
              <a:rPr lang="en-US" sz="2800" b="1" dirty="0">
                <a:solidFill>
                  <a:srgbClr val="FEFFFF"/>
                </a:solidFill>
                <a:latin typeface="Calibri" panose="020F0502020204030204" pitchFamily="34" charset="0"/>
                <a:cs typeface="Calibri" panose="020F0502020204030204" pitchFamily="34" charset="0"/>
              </a:rPr>
              <a:t>June</a:t>
            </a:r>
            <a:r>
              <a:rPr kumimoji="0" lang="en-US" sz="2800" b="1" i="0" u="none" strike="noStrike" kern="1200" cap="none" spc="0" normalizeH="0" baseline="0" noProof="0" dirty="0">
                <a:ln>
                  <a:noFill/>
                </a:ln>
                <a:solidFill>
                  <a:srgbClr val="FEFFFF"/>
                </a:solidFill>
                <a:effectLst/>
                <a:uLnTx/>
                <a:uFillTx/>
                <a:latin typeface="Calibri" panose="020F0502020204030204" pitchFamily="34" charset="0"/>
                <a:ea typeface="+mn-ea"/>
                <a:cs typeface="Calibri" panose="020F0502020204030204" pitchFamily="34" charset="0"/>
              </a:rPr>
              <a:t> 13, 2024</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EFFFF"/>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FFF"/>
                </a:solidFill>
                <a:effectLst/>
                <a:uLnTx/>
                <a:uFillTx/>
                <a:latin typeface="Calibri" panose="020F0502020204030204" pitchFamily="34" charset="0"/>
                <a:ea typeface="+mn-ea"/>
                <a:cs typeface="Calibri" panose="020F0502020204030204" pitchFamily="34" charset="0"/>
              </a:rPr>
              <a:t>Lake Norman – June 27, 2024 </a:t>
            </a:r>
          </a:p>
          <a:p>
            <a:pPr marL="0" marR="0" lvl="0" indent="0" algn="ctr" defTabSz="914400" rtl="0" eaLnBrk="1" fontAlgn="base"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FEFFFF"/>
                </a:solidFill>
                <a:effectLst/>
                <a:uLnTx/>
                <a:uFillTx/>
                <a:latin typeface="Calibri"/>
                <a:ea typeface="Calibri"/>
                <a:cs typeface="Calibri"/>
              </a:rPr>
              <a:t>  </a:t>
            </a: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260724348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F78F053-4B81-B843-FB93-E57C2B8CD3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
          <a:stretch/>
        </p:blipFill>
        <p:spPr bwMode="auto">
          <a:xfrm>
            <a:off x="1280666" y="709997"/>
            <a:ext cx="9630666" cy="541725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054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6C22BE-7C51-9FCB-C354-98FD00167EB2}"/>
              </a:ext>
            </a:extLst>
          </p:cNvPr>
          <p:cNvSpPr>
            <a:spLocks noGrp="1"/>
          </p:cNvSpPr>
          <p:nvPr>
            <p:ph type="title"/>
          </p:nvPr>
        </p:nvSpPr>
        <p:spPr>
          <a:xfrm>
            <a:off x="1803662" y="5118754"/>
            <a:ext cx="8584676" cy="1044301"/>
          </a:xfrm>
        </p:spPr>
        <p:txBody>
          <a:bodyPr vert="horz" lIns="91440" tIns="45720" rIns="91440" bIns="45720" rtlCol="0" anchor="t">
            <a:normAutofit/>
          </a:bodyPr>
          <a:lstStyle/>
          <a:p>
            <a:pPr algn="ctr"/>
            <a:r>
              <a:rPr lang="en-US" sz="4800">
                <a:latin typeface="+mj-lt"/>
                <a:ea typeface="+mj-ea"/>
                <a:cs typeface="+mj-cs"/>
              </a:rPr>
              <a:t>SAFETY FIRST</a:t>
            </a:r>
          </a:p>
        </p:txBody>
      </p:sp>
      <p:sp>
        <p:nvSpPr>
          <p:cNvPr id="2056" name="Content Placeholder 2055">
            <a:extLst>
              <a:ext uri="{FF2B5EF4-FFF2-40B4-BE49-F238E27FC236}">
                <a16:creationId xmlns:a16="http://schemas.microsoft.com/office/drawing/2014/main" id="{CA51CA95-D775-3106-67B0-8EBC579C28E9}"/>
              </a:ext>
            </a:extLst>
          </p:cNvPr>
          <p:cNvSpPr>
            <a:spLocks noGrp="1"/>
          </p:cNvSpPr>
          <p:nvPr>
            <p:ph idx="1"/>
          </p:nvPr>
        </p:nvSpPr>
        <p:spPr>
          <a:xfrm>
            <a:off x="2280862" y="4637988"/>
            <a:ext cx="7630276" cy="462284"/>
          </a:xfrm>
        </p:spPr>
        <p:txBody>
          <a:bodyPr vert="horz" lIns="91440" tIns="45720" rIns="91440" bIns="45720" rtlCol="0" anchor="b">
            <a:normAutofit/>
          </a:bodyPr>
          <a:lstStyle/>
          <a:p>
            <a:pPr marL="0" indent="0" algn="ctr">
              <a:buNone/>
            </a:pPr>
            <a:r>
              <a:rPr lang="en-US" sz="2000">
                <a:latin typeface="+mn-lt"/>
                <a:ea typeface="+mn-ea"/>
                <a:cs typeface="+mn-cs"/>
              </a:rPr>
              <a:t>Important Building Information</a:t>
            </a:r>
          </a:p>
        </p:txBody>
      </p:sp>
      <p:sp>
        <p:nvSpPr>
          <p:cNvPr id="2125" name="Oval 2119">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44"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7" name="Oval 2121">
            <a:extLst>
              <a:ext uri="{FF2B5EF4-FFF2-40B4-BE49-F238E27FC236}">
                <a16:creationId xmlns:a16="http://schemas.microsoft.com/office/drawing/2014/main" id="{EBD2B2B2-1395-4E7B-87A0-BD34551C0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5336" y="997486"/>
            <a:ext cx="2971800" cy="2971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4" name="Oval 2123">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5509"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6" name="Oval 2125">
            <a:extLst>
              <a:ext uri="{FF2B5EF4-FFF2-40B4-BE49-F238E27FC236}">
                <a16:creationId xmlns:a16="http://schemas.microsoft.com/office/drawing/2014/main" id="{4F329563-0961-4426-90D2-2DF4888E5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0101" y="997486"/>
            <a:ext cx="2971800" cy="2971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Graphical user interface, text, application&#10;&#10;Description automatically generated">
            <a:extLst>
              <a:ext uri="{FF2B5EF4-FFF2-40B4-BE49-F238E27FC236}">
                <a16:creationId xmlns:a16="http://schemas.microsoft.com/office/drawing/2014/main" id="{806BE6C2-AFB4-8BE3-E7B7-74D21DEED94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77028" y="1564075"/>
            <a:ext cx="1837944" cy="1837944"/>
          </a:xfrm>
          <a:prstGeom prst="rect">
            <a:avLst/>
          </a:prstGeom>
          <a:noFill/>
          <a:extLst>
            <a:ext uri="{909E8E84-426E-40DD-AFC4-6F175D3DCCD1}">
              <a14:hiddenFill xmlns:a14="http://schemas.microsoft.com/office/drawing/2010/main">
                <a:solidFill>
                  <a:srgbClr val="FFFFFF"/>
                </a:solidFill>
              </a14:hiddenFill>
            </a:ext>
          </a:extLst>
        </p:spPr>
      </p:pic>
      <p:sp>
        <p:nvSpPr>
          <p:cNvPr id="2128" name="Oval 2127">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273"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0" name="Oval 2129">
            <a:extLst>
              <a:ext uri="{FF2B5EF4-FFF2-40B4-BE49-F238E27FC236}">
                <a16:creationId xmlns:a16="http://schemas.microsoft.com/office/drawing/2014/main" id="{86C062C2-3673-4248-BE21-B51B16E63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4865" y="997486"/>
            <a:ext cx="2971800" cy="2971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Logo&#10;&#10;Description automatically generated">
            <a:extLst>
              <a:ext uri="{FF2B5EF4-FFF2-40B4-BE49-F238E27FC236}">
                <a16:creationId xmlns:a16="http://schemas.microsoft.com/office/drawing/2014/main" id="{AFC69572-8F23-56A6-4BAC-7BF455D2373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62264" y="1908689"/>
            <a:ext cx="1837944" cy="11487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logo&#10;&#10;Description automatically generated">
            <a:extLst>
              <a:ext uri="{FF2B5EF4-FFF2-40B4-BE49-F238E27FC236}">
                <a16:creationId xmlns:a16="http://schemas.microsoft.com/office/drawing/2014/main" id="{8641F0B5-E74B-BB38-12FB-C7960021505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892132" y="1630034"/>
            <a:ext cx="1837266" cy="1837266"/>
          </a:xfrm>
          <a:prstGeom prst="rect">
            <a:avLst/>
          </a:prstGeom>
        </p:spPr>
      </p:pic>
    </p:spTree>
    <p:extLst>
      <p:ext uri="{BB962C8B-B14F-4D97-AF65-F5344CB8AC3E}">
        <p14:creationId xmlns:p14="http://schemas.microsoft.com/office/powerpoint/2010/main" val="175881765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4" name="Rectangle 1083">
            <a:extLst>
              <a:ext uri="{FF2B5EF4-FFF2-40B4-BE49-F238E27FC236}">
                <a16:creationId xmlns:a16="http://schemas.microsoft.com/office/drawing/2014/main" id="{736CAB1F-557E-4FA4-81CC-DC491EF8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Rectangle 1084">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0"/>
            <a:ext cx="8104091" cy="6857571"/>
          </a:xfrm>
          <a:prstGeom prst="rect">
            <a:avLst/>
          </a:prstGeom>
          <a:gradFill>
            <a:gsLst>
              <a:gs pos="0">
                <a:schemeClr val="accent1">
                  <a:lumMod val="75000"/>
                </a:schemeClr>
              </a:gs>
              <a:gs pos="100000">
                <a:srgbClr val="00000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Rectangle 1085">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74250" y="627728"/>
            <a:ext cx="4355593" cy="8104092"/>
          </a:xfrm>
          <a:prstGeom prst="rect">
            <a:avLst/>
          </a:prstGeom>
          <a:gradFill>
            <a:gsLst>
              <a:gs pos="0">
                <a:schemeClr val="accent1">
                  <a:lumMod val="50000"/>
                </a:schemeClr>
              </a:gs>
              <a:gs pos="91000">
                <a:schemeClr val="tx2">
                  <a:lumMod val="50000"/>
                  <a:alpha val="1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7" name="Rectangle 1086">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1"/>
            <a:ext cx="7646891" cy="6858001"/>
          </a:xfrm>
          <a:prstGeom prst="rect">
            <a:avLst/>
          </a:prstGeom>
          <a:gradFill>
            <a:gsLst>
              <a:gs pos="41000">
                <a:schemeClr val="accent1">
                  <a:lumMod val="75000"/>
                  <a:alpha val="52000"/>
                </a:schemeClr>
              </a:gs>
              <a:gs pos="95000">
                <a:srgbClr val="000000">
                  <a:alpha val="68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Rectangle 1087">
            <a:extLst>
              <a:ext uri="{FF2B5EF4-FFF2-40B4-BE49-F238E27FC236}">
                <a16:creationId xmlns:a16="http://schemas.microsoft.com/office/drawing/2014/main" id="{55550980-2AB6-4DE5-86DD-064ADF160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501118"/>
            <a:ext cx="8091784" cy="4331436"/>
          </a:xfrm>
          <a:prstGeom prst="rect">
            <a:avLst/>
          </a:prstGeom>
          <a:gradFill>
            <a:gsLst>
              <a:gs pos="0">
                <a:srgbClr val="000000">
                  <a:alpha val="16000"/>
                </a:srgbClr>
              </a:gs>
              <a:gs pos="91000">
                <a:schemeClr val="accent1">
                  <a:alpha val="3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Rectangle 1088">
            <a:extLst>
              <a:ext uri="{FF2B5EF4-FFF2-40B4-BE49-F238E27FC236}">
                <a16:creationId xmlns:a16="http://schemas.microsoft.com/office/drawing/2014/main" id="{EDF4B167-8E82-4458-AE55-88B683EBF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595" y="-3"/>
            <a:ext cx="8091784" cy="6857999"/>
          </a:xfrm>
          <a:prstGeom prst="rect">
            <a:avLst/>
          </a:prstGeom>
          <a:gradFill>
            <a:gsLst>
              <a:gs pos="0">
                <a:schemeClr val="accent1">
                  <a:lumMod val="75000"/>
                  <a:alpha val="6000"/>
                </a:schemeClr>
              </a:gs>
              <a:gs pos="99000">
                <a:srgbClr val="000000">
                  <a:alpha val="57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0" name="Oval 1089">
            <a:extLst>
              <a:ext uri="{FF2B5EF4-FFF2-40B4-BE49-F238E27FC236}">
                <a16:creationId xmlns:a16="http://schemas.microsoft.com/office/drawing/2014/main" id="{55993D72-5628-4E5E-BB9F-96066414E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2101742" y="699966"/>
            <a:ext cx="5121259" cy="5458067"/>
          </a:xfrm>
          <a:prstGeom prst="ellipse">
            <a:avLst/>
          </a:prstGeom>
          <a:gradFill>
            <a:gsLst>
              <a:gs pos="3000">
                <a:schemeClr val="accent1">
                  <a:lumMod val="50000"/>
                  <a:alpha val="0"/>
                </a:schemeClr>
              </a:gs>
              <a:gs pos="100000">
                <a:schemeClr val="accent1">
                  <a:lumMod val="60000"/>
                  <a:lumOff val="40000"/>
                  <a:alpha val="17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169125" y="2920878"/>
            <a:ext cx="5853227" cy="2992576"/>
          </a:xfrm>
        </p:spPr>
        <p:txBody>
          <a:bodyPr anchor="t">
            <a:normAutofit/>
          </a:bodyPr>
          <a:lstStyle/>
          <a:p>
            <a:pPr algn="l"/>
            <a:r>
              <a:rPr lang="en-US" sz="4800">
                <a:solidFill>
                  <a:srgbClr val="FFFFFF"/>
                </a:solidFill>
              </a:rPr>
              <a:t>WELCOME</a:t>
            </a:r>
          </a:p>
        </p:txBody>
      </p:sp>
      <p:sp>
        <p:nvSpPr>
          <p:cNvPr id="3" name="Subtitle 2"/>
          <p:cNvSpPr>
            <a:spLocks noGrp="1"/>
          </p:cNvSpPr>
          <p:nvPr>
            <p:ph type="subTitle" idx="1"/>
          </p:nvPr>
        </p:nvSpPr>
        <p:spPr>
          <a:xfrm>
            <a:off x="1168412" y="4055637"/>
            <a:ext cx="5091282" cy="1248274"/>
          </a:xfrm>
        </p:spPr>
        <p:txBody>
          <a:bodyPr vert="horz" lIns="91440" tIns="45720" rIns="91440" bIns="45720" rtlCol="0" anchor="b">
            <a:normAutofit/>
          </a:bodyPr>
          <a:lstStyle/>
          <a:p>
            <a:pPr algn="l"/>
            <a:r>
              <a:rPr lang="en-US" sz="2400" dirty="0">
                <a:solidFill>
                  <a:srgbClr val="FFFFFF"/>
                </a:solidFill>
                <a:latin typeface="Trenda Bold It"/>
              </a:rPr>
              <a:t>Marilyn Lineberger</a:t>
            </a:r>
          </a:p>
          <a:p>
            <a:pPr algn="l"/>
            <a:r>
              <a:rPr lang="en-US" sz="2400" dirty="0">
                <a:solidFill>
                  <a:srgbClr val="FFFFFF"/>
                </a:solidFill>
              </a:rPr>
              <a:t>Manager Corporate Communications</a:t>
            </a:r>
          </a:p>
        </p:txBody>
      </p:sp>
      <p:pic>
        <p:nvPicPr>
          <p:cNvPr id="1026" name="imageSelected0">
            <a:extLst>
              <a:ext uri="{FF2B5EF4-FFF2-40B4-BE49-F238E27FC236}">
                <a16:creationId xmlns:a16="http://schemas.microsoft.com/office/drawing/2014/main" id="{FECFD55C-8157-8FD4-6037-46E5CBE8DA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87" r="26331"/>
          <a:stretch/>
        </p:blipFill>
        <p:spPr bwMode="auto">
          <a:xfrm>
            <a:off x="7710733" y="-6196"/>
            <a:ext cx="4469673"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645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A3C023-51E0-5E36-3B53-DCCB2C2DF97E}"/>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BD77CA8-DC86-E1B6-059F-818493BBD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035B505B-C817-8DA9-3C75-89EB67F78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FA0C6EAF-B4E9-5737-DC3B-4A9316333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9D7BFB00-67D5-2C40-6030-2DB801C03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CD256196-25D4-5D79-05D2-FE524EEE3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A14BEE-2F21-2562-0C89-8A68B4C7F4C7}"/>
              </a:ext>
            </a:extLst>
          </p:cNvPr>
          <p:cNvSpPr>
            <a:spLocks noGrp="1"/>
          </p:cNvSpPr>
          <p:nvPr>
            <p:ph type="ctrTitle"/>
          </p:nvPr>
        </p:nvSpPr>
        <p:spPr>
          <a:xfrm>
            <a:off x="3308279" y="3256908"/>
            <a:ext cx="4674831" cy="830596"/>
          </a:xfrm>
        </p:spPr>
        <p:txBody>
          <a:bodyPr>
            <a:normAutofit/>
          </a:bodyPr>
          <a:lstStyle/>
          <a:p>
            <a:pPr algn="r"/>
            <a:r>
              <a:rPr lang="en-US" sz="4800" dirty="0">
                <a:solidFill>
                  <a:srgbClr val="FFFFFF"/>
                </a:solidFill>
              </a:rPr>
              <a:t>INTRODUCTIONS</a:t>
            </a:r>
          </a:p>
        </p:txBody>
      </p:sp>
      <p:sp>
        <p:nvSpPr>
          <p:cNvPr id="37" name="Rectangle 36">
            <a:extLst>
              <a:ext uri="{FF2B5EF4-FFF2-40B4-BE49-F238E27FC236}">
                <a16:creationId xmlns:a16="http://schemas.microsoft.com/office/drawing/2014/main" id="{69AA54FC-A61A-EA1B-8B76-334DF6B77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A7199034-8B03-BEAB-6C60-C04A320DF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109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386865" y="818984"/>
            <a:ext cx="6596245" cy="3268520"/>
          </a:xfrm>
        </p:spPr>
        <p:txBody>
          <a:bodyPr>
            <a:normAutofit/>
          </a:bodyPr>
          <a:lstStyle/>
          <a:p>
            <a:pPr algn="r"/>
            <a:r>
              <a:rPr lang="en-US" sz="4800">
                <a:solidFill>
                  <a:srgbClr val="FFFFFF"/>
                </a:solidFill>
              </a:rPr>
              <a:t>EnergyUnited Foundation</a:t>
            </a:r>
          </a:p>
        </p:txBody>
      </p:sp>
      <p:sp>
        <p:nvSpPr>
          <p:cNvPr id="37" name="Rectangle 3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931874" y="4797188"/>
            <a:ext cx="6742226" cy="1241828"/>
          </a:xfrm>
        </p:spPr>
        <p:txBody>
          <a:bodyPr vert="horz" lIns="91440" tIns="45720" rIns="91440" bIns="45720" rtlCol="0" anchor="t">
            <a:normAutofit/>
          </a:bodyPr>
          <a:lstStyle/>
          <a:p>
            <a:pPr algn="r"/>
            <a:r>
              <a:rPr lang="en-US" sz="3700">
                <a:solidFill>
                  <a:srgbClr val="FFFFFF"/>
                </a:solidFill>
                <a:latin typeface="Trenda Bold It"/>
              </a:rPr>
              <a:t>Debra Citta</a:t>
            </a:r>
          </a:p>
          <a:p>
            <a:pPr algn="r"/>
            <a:r>
              <a:rPr lang="en-US" sz="3700">
                <a:solidFill>
                  <a:srgbClr val="FFFFFF"/>
                </a:solidFill>
              </a:rPr>
              <a:t>Program Coordinator</a:t>
            </a:r>
          </a:p>
        </p:txBody>
      </p:sp>
      <p:sp>
        <p:nvSpPr>
          <p:cNvPr id="39" name="Rectangle 38">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080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806C6B-B6C7-4641-9B75-568ED902222C}"/>
              </a:ext>
            </a:extLst>
          </p:cNvPr>
          <p:cNvSpPr>
            <a:spLocks noGrp="1"/>
          </p:cNvSpPr>
          <p:nvPr>
            <p:ph type="title"/>
          </p:nvPr>
        </p:nvSpPr>
        <p:spPr>
          <a:xfrm>
            <a:off x="838200" y="365125"/>
            <a:ext cx="10515600" cy="1325563"/>
          </a:xfrm>
        </p:spPr>
        <p:txBody>
          <a:bodyPr anchor="ctr">
            <a:normAutofit/>
          </a:bodyPr>
          <a:lstStyle/>
          <a:p>
            <a:r>
              <a:rPr lang="en-US"/>
              <a:t>A Year In Review</a:t>
            </a:r>
          </a:p>
        </p:txBody>
      </p:sp>
      <p:pic>
        <p:nvPicPr>
          <p:cNvPr id="8" name="Picture 7">
            <a:extLst>
              <a:ext uri="{FF2B5EF4-FFF2-40B4-BE49-F238E27FC236}">
                <a16:creationId xmlns:a16="http://schemas.microsoft.com/office/drawing/2014/main" id="{3A93BC83-3509-E096-4BE4-0A20ED91272B}"/>
              </a:ext>
            </a:extLst>
          </p:cNvPr>
          <p:cNvPicPr>
            <a:picLocks noChangeAspect="1"/>
          </p:cNvPicPr>
          <p:nvPr/>
        </p:nvPicPr>
        <p:blipFill>
          <a:blip r:embed="rId3"/>
          <a:stretch>
            <a:fillRect/>
          </a:stretch>
        </p:blipFill>
        <p:spPr>
          <a:xfrm>
            <a:off x="838200" y="2147920"/>
            <a:ext cx="10515600" cy="3706747"/>
          </a:xfrm>
          <a:prstGeom prst="rect">
            <a:avLst/>
          </a:prstGeom>
          <a:noFill/>
        </p:spPr>
      </p:pic>
    </p:spTree>
    <p:extLst>
      <p:ext uri="{BB962C8B-B14F-4D97-AF65-F5344CB8AC3E}">
        <p14:creationId xmlns:p14="http://schemas.microsoft.com/office/powerpoint/2010/main" val="1519390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42863-4B1C-468A-3C15-D7D98DA03013}"/>
              </a:ext>
            </a:extLst>
          </p:cNvPr>
          <p:cNvSpPr>
            <a:spLocks noGrp="1"/>
          </p:cNvSpPr>
          <p:nvPr>
            <p:ph type="title"/>
          </p:nvPr>
        </p:nvSpPr>
        <p:spPr>
          <a:xfrm>
            <a:off x="326571" y="365125"/>
            <a:ext cx="11027229" cy="1325563"/>
          </a:xfrm>
        </p:spPr>
        <p:txBody>
          <a:bodyPr>
            <a:normAutofit/>
          </a:bodyPr>
          <a:lstStyle/>
          <a:p>
            <a:r>
              <a:rPr lang="en-US" sz="3200">
                <a:latin typeface="Trenda Black"/>
              </a:rPr>
              <a:t>Historic $100K Donation to 16 Habitat for Humanity Affiliates</a:t>
            </a:r>
            <a:endParaRPr lang="en-US" sz="3200"/>
          </a:p>
        </p:txBody>
      </p:sp>
      <p:sp>
        <p:nvSpPr>
          <p:cNvPr id="3" name="Content Placeholder 2">
            <a:extLst>
              <a:ext uri="{FF2B5EF4-FFF2-40B4-BE49-F238E27FC236}">
                <a16:creationId xmlns:a16="http://schemas.microsoft.com/office/drawing/2014/main" id="{BD3C40A1-CB34-9B91-6144-8A025BF0F768}"/>
              </a:ext>
            </a:extLst>
          </p:cNvPr>
          <p:cNvSpPr>
            <a:spLocks noGrp="1"/>
          </p:cNvSpPr>
          <p:nvPr>
            <p:ph idx="1"/>
          </p:nvPr>
        </p:nvSpPr>
        <p:spPr>
          <a:xfrm>
            <a:off x="6676901" y="1756352"/>
            <a:ext cx="4409704" cy="4351338"/>
          </a:xfrm>
        </p:spPr>
        <p:txBody>
          <a:bodyPr vert="horz" lIns="91440" tIns="45720" rIns="91440" bIns="45720" rtlCol="0" anchor="t">
            <a:noAutofit/>
          </a:bodyPr>
          <a:lstStyle/>
          <a:p>
            <a:pPr marL="0" indent="0">
              <a:buNone/>
            </a:pPr>
            <a:r>
              <a:rPr lang="en-US" sz="1200" b="0" u="sng">
                <a:latin typeface="Trebuchet MS" panose="020B0603020202020204" pitchFamily="34" charset="0"/>
                <a:cs typeface="Arial"/>
              </a:rPr>
              <a:t>From Alexander Habitat for Humanity:</a:t>
            </a:r>
            <a:r>
              <a:rPr lang="en-US" sz="1200" b="0">
                <a:latin typeface="Trebuchet MS" panose="020B0603020202020204" pitchFamily="34" charset="0"/>
                <a:cs typeface="Arial"/>
              </a:rPr>
              <a:t> </a:t>
            </a:r>
            <a:endParaRPr lang="en-US">
              <a:latin typeface="Trebuchet MS" panose="020B0603020202020204" pitchFamily="34" charset="0"/>
            </a:endParaRPr>
          </a:p>
          <a:p>
            <a:r>
              <a:rPr lang="en-US" sz="1200" b="0">
                <a:latin typeface="Trebuchet MS" panose="020B0603020202020204" pitchFamily="34" charset="0"/>
                <a:cs typeface="Arial"/>
              </a:rPr>
              <a:t>The EU Foundation Grant helped build a home for a single mother with one child.  She was brought to the US at the age of 6 months (so she has only known life in the US).  Her parents were deported when she was fifteen.  She and her siblings were homeless for a time.  Eventually a relative took her in and helped to stabilize her situation.  She graduated High School on schedule and found herself a mother at 19.  She enrolled herself in DACA and enrolled her child in Early Head Start so they could provide support to her on how to raise her child.  </a:t>
            </a:r>
            <a:endParaRPr lang="en-US">
              <a:latin typeface="Trebuchet MS" panose="020B0603020202020204" pitchFamily="34" charset="0"/>
            </a:endParaRPr>
          </a:p>
          <a:p>
            <a:r>
              <a:rPr lang="en-US" sz="1200" b="0">
                <a:latin typeface="Trebuchet MS" panose="020B0603020202020204" pitchFamily="34" charset="0"/>
                <a:cs typeface="Arial"/>
              </a:rPr>
              <a:t>The DACA Agency saw her potential and decided to hire her as a part-time interpreter. Soon she was given additional responsibilities as a classroom teacher. Currently she has been promoted to a full-time in-home Parent Educator.  She is working on a degree in Early Childhood Development and Certification as a Doula and Lactation Educator.  Her resiliency has allowed her to use her early struggles and obstacles as an inspiration to help others, to give them the support they need.  </a:t>
            </a:r>
          </a:p>
          <a:p>
            <a:r>
              <a:rPr lang="en-US" sz="1200" b="0">
                <a:latin typeface="Trebuchet MS" panose="020B0603020202020204" pitchFamily="34" charset="0"/>
                <a:cs typeface="Arial"/>
              </a:rPr>
              <a:t>She moved into her Habitat home in late January 2024.</a:t>
            </a:r>
          </a:p>
        </p:txBody>
      </p:sp>
      <p:pic>
        <p:nvPicPr>
          <p:cNvPr id="4" name="Picture 3" descr="A group of people standing in front of a building holding a large check&#10;&#10;Description automatically generated">
            <a:extLst>
              <a:ext uri="{FF2B5EF4-FFF2-40B4-BE49-F238E27FC236}">
                <a16:creationId xmlns:a16="http://schemas.microsoft.com/office/drawing/2014/main" id="{91309112-0E11-13F1-4400-49CCE5C9D9FC}"/>
              </a:ext>
            </a:extLst>
          </p:cNvPr>
          <p:cNvPicPr>
            <a:picLocks noChangeAspect="1"/>
          </p:cNvPicPr>
          <p:nvPr/>
        </p:nvPicPr>
        <p:blipFill>
          <a:blip r:embed="rId3"/>
          <a:stretch>
            <a:fillRect/>
          </a:stretch>
        </p:blipFill>
        <p:spPr>
          <a:xfrm>
            <a:off x="326571" y="1901701"/>
            <a:ext cx="6096000" cy="4064000"/>
          </a:xfrm>
          <a:prstGeom prst="rect">
            <a:avLst/>
          </a:prstGeom>
        </p:spPr>
      </p:pic>
    </p:spTree>
    <p:extLst>
      <p:ext uri="{BB962C8B-B14F-4D97-AF65-F5344CB8AC3E}">
        <p14:creationId xmlns:p14="http://schemas.microsoft.com/office/powerpoint/2010/main" val="2575469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A396-BE66-366B-77CB-CBDECCACF4BD}"/>
              </a:ext>
            </a:extLst>
          </p:cNvPr>
          <p:cNvSpPr>
            <a:spLocks noGrp="1"/>
          </p:cNvSpPr>
          <p:nvPr>
            <p:ph type="title"/>
          </p:nvPr>
        </p:nvSpPr>
        <p:spPr>
          <a:xfrm>
            <a:off x="145143" y="0"/>
            <a:ext cx="11974286" cy="714375"/>
          </a:xfrm>
        </p:spPr>
        <p:txBody>
          <a:bodyPr anchor="ctr">
            <a:normAutofit/>
          </a:bodyPr>
          <a:lstStyle/>
          <a:p>
            <a:r>
              <a:rPr lang="en-US" sz="2100"/>
              <a:t>EU Foundation Donation Inspires Iredell Community to Assist Elderly Couple and Their Disabled Son</a:t>
            </a:r>
          </a:p>
        </p:txBody>
      </p:sp>
      <p:sp>
        <p:nvSpPr>
          <p:cNvPr id="3" name="Content Placeholder 2">
            <a:extLst>
              <a:ext uri="{FF2B5EF4-FFF2-40B4-BE49-F238E27FC236}">
                <a16:creationId xmlns:a16="http://schemas.microsoft.com/office/drawing/2014/main" id="{D3D8CC6F-2E90-0462-0FCD-C003CC6F468E}"/>
              </a:ext>
            </a:extLst>
          </p:cNvPr>
          <p:cNvSpPr>
            <a:spLocks/>
          </p:cNvSpPr>
          <p:nvPr/>
        </p:nvSpPr>
        <p:spPr>
          <a:xfrm>
            <a:off x="5278671" y="1358421"/>
            <a:ext cx="6623044" cy="4468946"/>
          </a:xfrm>
          <a:prstGeom prst="rect">
            <a:avLst/>
          </a:prstGeom>
        </p:spPr>
        <p:txBody>
          <a:bodyPr vert="horz" lIns="91440" tIns="45720" rIns="91440" bIns="45720" rtlCol="0" anchor="t">
            <a:normAutofit lnSpcReduction="10000"/>
          </a:bodyPr>
          <a:lstStyle/>
          <a:p>
            <a:pPr defTabSz="932688">
              <a:lnSpc>
                <a:spcPct val="90000"/>
              </a:lnSpc>
              <a:spcAft>
                <a:spcPts val="600"/>
              </a:spcAft>
            </a:pPr>
            <a:r>
              <a:rPr lang="en-US" sz="1700" kern="1200">
                <a:solidFill>
                  <a:schemeClr val="tx1"/>
                </a:solidFill>
                <a:latin typeface="Trenda Semibold"/>
                <a:ea typeface="+mn-ea"/>
                <a:cs typeface="+mn-cs"/>
              </a:rPr>
              <a:t>EU Members Ethel and Richard Cowans’ bill was nearly triple the average, so they reached out to EU Billing and Metering Services. Ronnie Wooten, EnergyUnited’s Metering Services supervisor, found an issue with their home’s well. It wasn’t shutting off like it should and was using an extraordinary amount of energy. In addition, rusted pipes were producing poor water quality and the water heater was leaking so badly that the yard was soggy.</a:t>
            </a:r>
          </a:p>
          <a:p>
            <a:pPr defTabSz="932688">
              <a:lnSpc>
                <a:spcPct val="90000"/>
              </a:lnSpc>
              <a:spcAft>
                <a:spcPts val="600"/>
              </a:spcAft>
            </a:pPr>
            <a:r>
              <a:rPr lang="en-US" sz="1700" kern="1200">
                <a:solidFill>
                  <a:schemeClr val="tx1"/>
                </a:solidFill>
                <a:latin typeface="Trenda Semibold"/>
                <a:ea typeface="+mn-ea"/>
                <a:cs typeface="+mn-cs"/>
              </a:rPr>
              <a:t>Ronnie helped the Cowans apply for funds with the EnergyUnited Foundation.  They were approved for assistance with the new water lines, trenching, a new water heater, labor costs and connection to Iredell Water Corporation. </a:t>
            </a:r>
          </a:p>
          <a:p>
            <a:pPr defTabSz="932688">
              <a:lnSpc>
                <a:spcPct val="90000"/>
              </a:lnSpc>
              <a:spcAft>
                <a:spcPts val="600"/>
              </a:spcAft>
            </a:pPr>
            <a:r>
              <a:rPr lang="en-US" sz="1700" kern="1200">
                <a:solidFill>
                  <a:schemeClr val="tx1"/>
                </a:solidFill>
                <a:latin typeface="Trenda Semibold"/>
                <a:ea typeface="+mn-ea"/>
                <a:cs typeface="+mn-cs"/>
              </a:rPr>
              <a:t>Parlier Plumbing who worked on this job saw the condition of the Cowans' bathroom and agreed to donate and install a toilet and shower. Another friend of Ronnie's donated a sink, vanity and showerhead.  Labor was provided by the Wooten family, a Baptist Men's Group and other community members</a:t>
            </a:r>
          </a:p>
          <a:p>
            <a:pPr defTabSz="932688">
              <a:lnSpc>
                <a:spcPct val="90000"/>
              </a:lnSpc>
              <a:spcAft>
                <a:spcPts val="600"/>
              </a:spcAft>
            </a:pPr>
            <a:r>
              <a:rPr lang="en-US" sz="1700" kern="1200">
                <a:solidFill>
                  <a:schemeClr val="tx1"/>
                </a:solidFill>
                <a:latin typeface="Trenda Semibold"/>
                <a:ea typeface="+mn-ea"/>
                <a:cs typeface="+mn-cs"/>
              </a:rPr>
              <a:t>Billing, Member Support, the EnergyUnited Foundation and community members all came together to make this happen. This is what connection looks like.</a:t>
            </a:r>
            <a:endParaRPr lang="en-US" sz="1700" b="0">
              <a:latin typeface="Trenda Semibold"/>
            </a:endParaRPr>
          </a:p>
        </p:txBody>
      </p:sp>
      <p:pic>
        <p:nvPicPr>
          <p:cNvPr id="4" name="Picture 3" descr="A bathroom with a sink and toilet&#10;&#10;Description automatically generated">
            <a:extLst>
              <a:ext uri="{FF2B5EF4-FFF2-40B4-BE49-F238E27FC236}">
                <a16:creationId xmlns:a16="http://schemas.microsoft.com/office/drawing/2014/main" id="{8D016D73-1EEA-DEA3-67A1-8A2F53047ED0}"/>
              </a:ext>
            </a:extLst>
          </p:cNvPr>
          <p:cNvPicPr>
            <a:picLocks noChangeAspect="1"/>
          </p:cNvPicPr>
          <p:nvPr/>
        </p:nvPicPr>
        <p:blipFill>
          <a:blip r:embed="rId3"/>
          <a:stretch>
            <a:fillRect/>
          </a:stretch>
        </p:blipFill>
        <p:spPr>
          <a:xfrm>
            <a:off x="290286" y="1173508"/>
            <a:ext cx="3584727" cy="2692114"/>
          </a:xfrm>
          <a:prstGeom prst="rect">
            <a:avLst/>
          </a:prstGeom>
        </p:spPr>
      </p:pic>
      <p:pic>
        <p:nvPicPr>
          <p:cNvPr id="5" name="Picture 4" descr="A bathroom with a blue shower curtain and toilet&#10;&#10;Description automatically generated">
            <a:extLst>
              <a:ext uri="{FF2B5EF4-FFF2-40B4-BE49-F238E27FC236}">
                <a16:creationId xmlns:a16="http://schemas.microsoft.com/office/drawing/2014/main" id="{02ADDDAE-B7B2-8ABA-617A-4D322D49AAAC}"/>
              </a:ext>
            </a:extLst>
          </p:cNvPr>
          <p:cNvPicPr>
            <a:picLocks noChangeAspect="1"/>
          </p:cNvPicPr>
          <p:nvPr/>
        </p:nvPicPr>
        <p:blipFill>
          <a:blip r:embed="rId4"/>
          <a:stretch>
            <a:fillRect/>
          </a:stretch>
        </p:blipFill>
        <p:spPr>
          <a:xfrm>
            <a:off x="1639162" y="3976781"/>
            <a:ext cx="3632222" cy="2163669"/>
          </a:xfrm>
          <a:prstGeom prst="rect">
            <a:avLst/>
          </a:prstGeom>
        </p:spPr>
      </p:pic>
      <p:sp>
        <p:nvSpPr>
          <p:cNvPr id="7" name="TextBox 6">
            <a:extLst>
              <a:ext uri="{FF2B5EF4-FFF2-40B4-BE49-F238E27FC236}">
                <a16:creationId xmlns:a16="http://schemas.microsoft.com/office/drawing/2014/main" id="{53FBB96E-43C4-B7AB-4ABF-21EAB1105868}"/>
              </a:ext>
            </a:extLst>
          </p:cNvPr>
          <p:cNvSpPr txBox="1"/>
          <p:nvPr/>
        </p:nvSpPr>
        <p:spPr>
          <a:xfrm>
            <a:off x="364149" y="1215715"/>
            <a:ext cx="896906" cy="37931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32688">
              <a:spcAft>
                <a:spcPts val="600"/>
              </a:spcAft>
            </a:pPr>
            <a:r>
              <a:rPr lang="en-US" sz="1836" kern="1200">
                <a:solidFill>
                  <a:schemeClr val="tx1"/>
                </a:solidFill>
                <a:latin typeface="+mn-lt"/>
                <a:ea typeface="+mn-ea"/>
                <a:cs typeface="Calibri"/>
              </a:rPr>
              <a:t>Before</a:t>
            </a:r>
            <a:endParaRPr lang="en-US"/>
          </a:p>
        </p:txBody>
      </p:sp>
      <p:sp>
        <p:nvSpPr>
          <p:cNvPr id="8" name="TextBox 7">
            <a:extLst>
              <a:ext uri="{FF2B5EF4-FFF2-40B4-BE49-F238E27FC236}">
                <a16:creationId xmlns:a16="http://schemas.microsoft.com/office/drawing/2014/main" id="{DF2C0411-A846-35C8-6139-6C3CDD4715CD}"/>
              </a:ext>
            </a:extLst>
          </p:cNvPr>
          <p:cNvSpPr txBox="1"/>
          <p:nvPr/>
        </p:nvSpPr>
        <p:spPr>
          <a:xfrm>
            <a:off x="1639162" y="3976781"/>
            <a:ext cx="712249" cy="37931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32688">
              <a:spcAft>
                <a:spcPts val="600"/>
              </a:spcAft>
            </a:pPr>
            <a:r>
              <a:rPr lang="en-US" sz="1836" kern="1200">
                <a:solidFill>
                  <a:schemeClr val="tx1"/>
                </a:solidFill>
                <a:latin typeface="+mn-lt"/>
                <a:ea typeface="+mn-ea"/>
                <a:cs typeface="Calibri"/>
              </a:rPr>
              <a:t>After</a:t>
            </a:r>
            <a:endParaRPr lang="en-US"/>
          </a:p>
        </p:txBody>
      </p:sp>
    </p:spTree>
    <p:extLst>
      <p:ext uri="{BB962C8B-B14F-4D97-AF65-F5344CB8AC3E}">
        <p14:creationId xmlns:p14="http://schemas.microsoft.com/office/powerpoint/2010/main" val="2509121986"/>
      </p:ext>
    </p:extLst>
  </p:cSld>
  <p:clrMapOvr>
    <a:masterClrMapping/>
  </p:clrMapOvr>
</p:sld>
</file>

<file path=ppt/theme/theme1.xml><?xml version="1.0" encoding="utf-8"?>
<a:theme xmlns:a="http://schemas.openxmlformats.org/drawingml/2006/main" name="Office Theme">
  <a:themeElements>
    <a:clrScheme name="EU">
      <a:dk1>
        <a:srgbClr val="13535B"/>
      </a:dk1>
      <a:lt1>
        <a:srgbClr val="FFFFFF"/>
      </a:lt1>
      <a:dk2>
        <a:srgbClr val="15535B"/>
      </a:dk2>
      <a:lt2>
        <a:srgbClr val="E7E6E6"/>
      </a:lt2>
      <a:accent1>
        <a:srgbClr val="55BBA7"/>
      </a:accent1>
      <a:accent2>
        <a:srgbClr val="E3593C"/>
      </a:accent2>
      <a:accent3>
        <a:srgbClr val="A5A5A5"/>
      </a:accent3>
      <a:accent4>
        <a:srgbClr val="58C1AB"/>
      </a:accent4>
      <a:accent5>
        <a:srgbClr val="14525B"/>
      </a:accent5>
      <a:accent6>
        <a:srgbClr val="ACA4A9"/>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75607c8-338c-4051-9df4-d424d02bac37">
      <Terms xmlns="http://schemas.microsoft.com/office/infopath/2007/PartnerControls"/>
    </lcf76f155ced4ddcb4097134ff3c332f>
    <TaxCatchAll xmlns="77d333c5-1c7f-4d9c-bd89-0e251e3e73c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D080623422064EAE08735B4C835341" ma:contentTypeVersion="18" ma:contentTypeDescription="Create a new document." ma:contentTypeScope="" ma:versionID="9c9349295ac2830f8e0bf9cd5c886730">
  <xsd:schema xmlns:xsd="http://www.w3.org/2001/XMLSchema" xmlns:xs="http://www.w3.org/2001/XMLSchema" xmlns:p="http://schemas.microsoft.com/office/2006/metadata/properties" xmlns:ns2="975607c8-338c-4051-9df4-d424d02bac37" xmlns:ns3="77d333c5-1c7f-4d9c-bd89-0e251e3e73c0" targetNamespace="http://schemas.microsoft.com/office/2006/metadata/properties" ma:root="true" ma:fieldsID="f3fc63139f72d8fd3da64ae8e680b0b8" ns2:_="" ns3:_="">
    <xsd:import namespace="975607c8-338c-4051-9df4-d424d02bac37"/>
    <xsd:import namespace="77d333c5-1c7f-4d9c-bd89-0e251e3e73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5607c8-338c-4051-9df4-d424d02bac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e540f8-fe11-4442-9df4-d2d020fe8a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7d333c5-1c7f-4d9c-bd89-0e251e3e73c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e738043-f8e3-4c59-a392-c901c0c715f4}" ma:internalName="TaxCatchAll" ma:showField="CatchAllData" ma:web="77d333c5-1c7f-4d9c-bd89-0e251e3e73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60894C-927D-42BC-985B-4954C038E04C}">
  <ds:schemaRefs>
    <ds:schemaRef ds:uri="http://schemas.microsoft.com/sharepoint/v3/contenttype/forms"/>
  </ds:schemaRefs>
</ds:datastoreItem>
</file>

<file path=customXml/itemProps2.xml><?xml version="1.0" encoding="utf-8"?>
<ds:datastoreItem xmlns:ds="http://schemas.openxmlformats.org/officeDocument/2006/customXml" ds:itemID="{FC45E3A7-8CEB-44FD-AD74-488DDF51CA33}">
  <ds:schemaRefs>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77d333c5-1c7f-4d9c-bd89-0e251e3e73c0"/>
    <ds:schemaRef ds:uri="975607c8-338c-4051-9df4-d424d02bac37"/>
    <ds:schemaRef ds:uri="http://purl.org/dc/dcmitype/"/>
    <ds:schemaRef ds:uri="http://purl.org/dc/terms/"/>
  </ds:schemaRefs>
</ds:datastoreItem>
</file>

<file path=customXml/itemProps3.xml><?xml version="1.0" encoding="utf-8"?>
<ds:datastoreItem xmlns:ds="http://schemas.openxmlformats.org/officeDocument/2006/customXml" ds:itemID="{01CE6AD6-7B34-4679-955E-2C5D99582B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5607c8-338c-4051-9df4-d424d02bac37"/>
    <ds:schemaRef ds:uri="77d333c5-1c7f-4d9c-bd89-0e251e3e73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1475</Words>
  <Application>Microsoft Office PowerPoint</Application>
  <PresentationFormat>Widescreen</PresentationFormat>
  <Paragraphs>175</Paragraphs>
  <Slides>12</Slides>
  <Notes>10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Welcome MAC Meeting</vt:lpstr>
      <vt:lpstr>PowerPoint Presentation</vt:lpstr>
      <vt:lpstr>SAFETY FIRST</vt:lpstr>
      <vt:lpstr>WELCOME</vt:lpstr>
      <vt:lpstr>INTRODUCTIONS</vt:lpstr>
      <vt:lpstr>EnergyUnited Foundation</vt:lpstr>
      <vt:lpstr>A Year In Review</vt:lpstr>
      <vt:lpstr>Historic $100K Donation to 16 Habitat for Humanity Affiliates</vt:lpstr>
      <vt:lpstr>EU Foundation Donation Inspires Iredell Community to Assist Elderly Couple and Their Disabled Son</vt:lpstr>
      <vt:lpstr>We are now recruiting for the 2023 Empowering the Future Scholarship program!      EnergyUnited will be awarding two $5,000 college scholarships to high school ​seniors this April. ​  The deadline to apply is March 31​</vt:lpstr>
      <vt:lpstr>We are now recruiting for our 2023 Sports Camp program! If you know a young boy or girl in the fifth or sixth grade who enjoys playing basketball, please encourage them to apply!​ ​ Deadline to apply is March 31​</vt:lpstr>
      <vt:lpstr>SAVE THE 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Kimberlaine Blevins</cp:lastModifiedBy>
  <cp:revision>7</cp:revision>
  <cp:lastPrinted>2024-02-01T22:07:32Z</cp:lastPrinted>
  <dcterms:created xsi:type="dcterms:W3CDTF">2023-02-10T19:31:54Z</dcterms:created>
  <dcterms:modified xsi:type="dcterms:W3CDTF">2024-02-28T17:01:52Z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0x01010054D080623422064EAE08735B4C835341</vt:lpwstr>
  </property>
  <property fmtid="{D5CDD505-2E9C-101B-9397-08002B2CF9AE}" pid="3" name="MediaServiceImageTags">
    <vt:lpwstr/>
  </property>
</Properties>
</file>